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sldIdLst>
    <p:sldId id="382" r:id="rId2"/>
    <p:sldId id="379" r:id="rId3"/>
    <p:sldId id="376" r:id="rId4"/>
    <p:sldId id="339" r:id="rId5"/>
    <p:sldId id="370" r:id="rId6"/>
    <p:sldId id="365" r:id="rId7"/>
    <p:sldId id="385" r:id="rId8"/>
    <p:sldId id="391" r:id="rId9"/>
    <p:sldId id="257" r:id="rId10"/>
    <p:sldId id="368" r:id="rId11"/>
    <p:sldId id="359" r:id="rId12"/>
    <p:sldId id="360" r:id="rId13"/>
    <p:sldId id="375" r:id="rId14"/>
    <p:sldId id="380" r:id="rId15"/>
    <p:sldId id="362" r:id="rId16"/>
    <p:sldId id="363" r:id="rId17"/>
    <p:sldId id="357" r:id="rId18"/>
    <p:sldId id="330" r:id="rId19"/>
    <p:sldId id="388" r:id="rId20"/>
    <p:sldId id="389" r:id="rId21"/>
    <p:sldId id="335" r:id="rId22"/>
    <p:sldId id="371" r:id="rId23"/>
    <p:sldId id="384" r:id="rId24"/>
    <p:sldId id="358" r:id="rId25"/>
    <p:sldId id="364" r:id="rId26"/>
    <p:sldId id="356" r:id="rId27"/>
    <p:sldId id="337" r:id="rId28"/>
    <p:sldId id="372" r:id="rId29"/>
    <p:sldId id="387" r:id="rId30"/>
    <p:sldId id="386" r:id="rId31"/>
    <p:sldId id="378" r:id="rId32"/>
    <p:sldId id="374" r:id="rId33"/>
    <p:sldId id="377" r:id="rId34"/>
    <p:sldId id="390" r:id="rId35"/>
    <p:sldId id="383" r:id="rId36"/>
    <p:sldId id="393" r:id="rId37"/>
    <p:sldId id="395" r:id="rId38"/>
    <p:sldId id="394" r:id="rId39"/>
    <p:sldId id="392" r:id="rId40"/>
    <p:sldId id="396" r:id="rId41"/>
    <p:sldId id="398" r:id="rId42"/>
    <p:sldId id="399" r:id="rId43"/>
    <p:sldId id="397" r:id="rId44"/>
    <p:sldId id="408" r:id="rId45"/>
    <p:sldId id="400" r:id="rId46"/>
    <p:sldId id="402" r:id="rId47"/>
    <p:sldId id="403" r:id="rId48"/>
    <p:sldId id="404" r:id="rId49"/>
    <p:sldId id="410" r:id="rId50"/>
    <p:sldId id="411" r:id="rId51"/>
    <p:sldId id="407" r:id="rId52"/>
    <p:sldId id="406" r:id="rId53"/>
    <p:sldId id="405" r:id="rId54"/>
    <p:sldId id="409" r:id="rId55"/>
    <p:sldId id="268" r:id="rId56"/>
    <p:sldId id="264" r:id="rId57"/>
    <p:sldId id="263" r:id="rId58"/>
    <p:sldId id="267" r:id="rId59"/>
    <p:sldId id="26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5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9FDE37-6E54-47BC-9A8C-D9FACCBDF0B1}" v="2" dt="2025-12-11T17:25:36.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man, S M Atikur" userId="75436662-7151-4d1f-9973-921be870118f" providerId="ADAL" clId="{5087C560-7738-4A11-801E-70CAA25EB265}"/>
    <pc:docChg chg="undo custSel addSld delSld modSld sldOrd">
      <pc:chgData name="Rahman, S M Atikur" userId="75436662-7151-4d1f-9973-921be870118f" providerId="ADAL" clId="{5087C560-7738-4A11-801E-70CAA25EB265}" dt="2025-12-11T17:25:42.931" v="4118" actId="1076"/>
      <pc:docMkLst>
        <pc:docMk/>
      </pc:docMkLst>
      <pc:sldChg chg="delSp mod">
        <pc:chgData name="Rahman, S M Atikur" userId="75436662-7151-4d1f-9973-921be870118f" providerId="ADAL" clId="{5087C560-7738-4A11-801E-70CAA25EB265}" dt="2025-11-15T04:38:42.356" v="715" actId="478"/>
        <pc:sldMkLst>
          <pc:docMk/>
          <pc:sldMk cId="4222296288" sldId="268"/>
        </pc:sldMkLst>
      </pc:sldChg>
      <pc:sldChg chg="addSp delSp modSp mod ord">
        <pc:chgData name="Rahman, S M Atikur" userId="75436662-7151-4d1f-9973-921be870118f" providerId="ADAL" clId="{5087C560-7738-4A11-801E-70CAA25EB265}" dt="2025-11-20T16:18:30.352" v="3144" actId="20577"/>
        <pc:sldMkLst>
          <pc:docMk/>
          <pc:sldMk cId="2262500980" sldId="330"/>
        </pc:sldMkLst>
        <pc:spChg chg="mod">
          <ac:chgData name="Rahman, S M Atikur" userId="75436662-7151-4d1f-9973-921be870118f" providerId="ADAL" clId="{5087C560-7738-4A11-801E-70CAA25EB265}" dt="2025-11-20T16:18:30.352" v="3144" actId="20577"/>
          <ac:spMkLst>
            <pc:docMk/>
            <pc:sldMk cId="2262500980" sldId="330"/>
            <ac:spMk id="6" creationId="{FB74811E-85C4-40E8-CE62-2B2B7E6027D3}"/>
          </ac:spMkLst>
        </pc:spChg>
        <pc:spChg chg="mod">
          <ac:chgData name="Rahman, S M Atikur" userId="75436662-7151-4d1f-9973-921be870118f" providerId="ADAL" clId="{5087C560-7738-4A11-801E-70CAA25EB265}" dt="2025-11-20T16:18:22.446" v="3143" actId="14100"/>
          <ac:spMkLst>
            <pc:docMk/>
            <pc:sldMk cId="2262500980" sldId="330"/>
            <ac:spMk id="11" creationId="{2B77AE1E-368E-3B19-10D3-E949F0E0B006}"/>
          </ac:spMkLst>
        </pc:spChg>
        <pc:spChg chg="mod">
          <ac:chgData name="Rahman, S M Atikur" userId="75436662-7151-4d1f-9973-921be870118f" providerId="ADAL" clId="{5087C560-7738-4A11-801E-70CAA25EB265}" dt="2025-11-20T16:17:52.223" v="3138" actId="1076"/>
          <ac:spMkLst>
            <pc:docMk/>
            <pc:sldMk cId="2262500980" sldId="330"/>
            <ac:spMk id="12" creationId="{D07FF195-7C27-CF84-F6AD-BC72382A2230}"/>
          </ac:spMkLst>
        </pc:spChg>
      </pc:sldChg>
      <pc:sldChg chg="modSp mod ord">
        <pc:chgData name="Rahman, S M Atikur" userId="75436662-7151-4d1f-9973-921be870118f" providerId="ADAL" clId="{5087C560-7738-4A11-801E-70CAA25EB265}" dt="2025-11-20T16:04:41.384" v="3086" actId="2711"/>
        <pc:sldMkLst>
          <pc:docMk/>
          <pc:sldMk cId="57697797" sldId="335"/>
        </pc:sldMkLst>
        <pc:spChg chg="mod">
          <ac:chgData name="Rahman, S M Atikur" userId="75436662-7151-4d1f-9973-921be870118f" providerId="ADAL" clId="{5087C560-7738-4A11-801E-70CAA25EB265}" dt="2025-11-20T03:41:10.583" v="2773" actId="113"/>
          <ac:spMkLst>
            <pc:docMk/>
            <pc:sldMk cId="57697797" sldId="335"/>
            <ac:spMk id="4" creationId="{35A1B9B7-01B4-95E0-7E0A-3DD316D32E1A}"/>
          </ac:spMkLst>
        </pc:spChg>
        <pc:spChg chg="mod">
          <ac:chgData name="Rahman, S M Atikur" userId="75436662-7151-4d1f-9973-921be870118f" providerId="ADAL" clId="{5087C560-7738-4A11-801E-70CAA25EB265}" dt="2025-11-20T03:40:58.711" v="2769" actId="113"/>
          <ac:spMkLst>
            <pc:docMk/>
            <pc:sldMk cId="57697797" sldId="335"/>
            <ac:spMk id="7" creationId="{59C18F3E-4859-726A-F95E-2FAD5D04CE66}"/>
          </ac:spMkLst>
        </pc:spChg>
        <pc:spChg chg="mod">
          <ac:chgData name="Rahman, S M Atikur" userId="75436662-7151-4d1f-9973-921be870118f" providerId="ADAL" clId="{5087C560-7738-4A11-801E-70CAA25EB265}" dt="2025-11-20T03:40:48.540" v="2766" actId="1076"/>
          <ac:spMkLst>
            <pc:docMk/>
            <pc:sldMk cId="57697797" sldId="335"/>
            <ac:spMk id="8" creationId="{0AD24701-D317-D33B-710A-572A0BD28D89}"/>
          </ac:spMkLst>
        </pc:spChg>
        <pc:spChg chg="mod">
          <ac:chgData name="Rahman, S M Atikur" userId="75436662-7151-4d1f-9973-921be870118f" providerId="ADAL" clId="{5087C560-7738-4A11-801E-70CAA25EB265}" dt="2025-11-20T16:04:41.384" v="3086" actId="2711"/>
          <ac:spMkLst>
            <pc:docMk/>
            <pc:sldMk cId="57697797" sldId="335"/>
            <ac:spMk id="10" creationId="{C51160FF-202E-A98C-89D5-AE727BBCA162}"/>
          </ac:spMkLst>
        </pc:spChg>
        <pc:picChg chg="mod">
          <ac:chgData name="Rahman, S M Atikur" userId="75436662-7151-4d1f-9973-921be870118f" providerId="ADAL" clId="{5087C560-7738-4A11-801E-70CAA25EB265}" dt="2025-11-20T03:41:14.549" v="2774" actId="1076"/>
          <ac:picMkLst>
            <pc:docMk/>
            <pc:sldMk cId="57697797" sldId="335"/>
            <ac:picMk id="5" creationId="{B287A92B-A137-146F-A5E2-4443D9FA6E85}"/>
          </ac:picMkLst>
        </pc:picChg>
      </pc:sldChg>
      <pc:sldChg chg="addSp modSp mod">
        <pc:chgData name="Rahman, S M Atikur" userId="75436662-7151-4d1f-9973-921be870118f" providerId="ADAL" clId="{5087C560-7738-4A11-801E-70CAA25EB265}" dt="2025-11-20T16:07:18.424" v="3089" actId="20577"/>
        <pc:sldMkLst>
          <pc:docMk/>
          <pc:sldMk cId="519550714" sldId="337"/>
        </pc:sldMkLst>
        <pc:spChg chg="add mod">
          <ac:chgData name="Rahman, S M Atikur" userId="75436662-7151-4d1f-9973-921be870118f" providerId="ADAL" clId="{5087C560-7738-4A11-801E-70CAA25EB265}" dt="2025-11-20T16:07:12.524" v="3087" actId="20577"/>
          <ac:spMkLst>
            <pc:docMk/>
            <pc:sldMk cId="519550714" sldId="337"/>
            <ac:spMk id="3" creationId="{5ED2BAD3-80E2-FEE0-2309-C4F85FBAFEEF}"/>
          </ac:spMkLst>
        </pc:spChg>
        <pc:spChg chg="mod">
          <ac:chgData name="Rahman, S M Atikur" userId="75436662-7151-4d1f-9973-921be870118f" providerId="ADAL" clId="{5087C560-7738-4A11-801E-70CAA25EB265}" dt="2025-11-20T16:07:18.424" v="3089" actId="20577"/>
          <ac:spMkLst>
            <pc:docMk/>
            <pc:sldMk cId="519550714" sldId="337"/>
            <ac:spMk id="7" creationId="{1C89DC23-CF7E-DC2D-EB95-1517602F2000}"/>
          </ac:spMkLst>
        </pc:spChg>
        <pc:picChg chg="mod">
          <ac:chgData name="Rahman, S M Atikur" userId="75436662-7151-4d1f-9973-921be870118f" providerId="ADAL" clId="{5087C560-7738-4A11-801E-70CAA25EB265}" dt="2025-11-20T03:27:56.077" v="2690" actId="14100"/>
          <ac:picMkLst>
            <pc:docMk/>
            <pc:sldMk cId="519550714" sldId="337"/>
            <ac:picMk id="4" creationId="{A01776EC-913C-2075-5843-893ADA9A4160}"/>
          </ac:picMkLst>
        </pc:picChg>
      </pc:sldChg>
      <pc:sldChg chg="modSp mod ord">
        <pc:chgData name="Rahman, S M Atikur" userId="75436662-7151-4d1f-9973-921be870118f" providerId="ADAL" clId="{5087C560-7738-4A11-801E-70CAA25EB265}" dt="2025-11-20T01:37:30.216" v="2265"/>
        <pc:sldMkLst>
          <pc:docMk/>
          <pc:sldMk cId="3303287037" sldId="339"/>
        </pc:sldMkLst>
      </pc:sldChg>
      <pc:sldChg chg="modSp mod">
        <pc:chgData name="Rahman, S M Atikur" userId="75436662-7151-4d1f-9973-921be870118f" providerId="ADAL" clId="{5087C560-7738-4A11-801E-70CAA25EB265}" dt="2025-11-20T03:43:07.675" v="2790" actId="2711"/>
        <pc:sldMkLst>
          <pc:docMk/>
          <pc:sldMk cId="2192576684" sldId="356"/>
        </pc:sldMkLst>
        <pc:spChg chg="mod">
          <ac:chgData name="Rahman, S M Atikur" userId="75436662-7151-4d1f-9973-921be870118f" providerId="ADAL" clId="{5087C560-7738-4A11-801E-70CAA25EB265}" dt="2025-11-20T03:43:02.914" v="2789" actId="1076"/>
          <ac:spMkLst>
            <pc:docMk/>
            <pc:sldMk cId="2192576684" sldId="356"/>
            <ac:spMk id="6" creationId="{D2D65816-1EFA-271A-33E8-891EDB02B0BE}"/>
          </ac:spMkLst>
        </pc:spChg>
        <pc:spChg chg="mod">
          <ac:chgData name="Rahman, S M Atikur" userId="75436662-7151-4d1f-9973-921be870118f" providerId="ADAL" clId="{5087C560-7738-4A11-801E-70CAA25EB265}" dt="2025-11-20T03:43:07.675" v="2790" actId="2711"/>
          <ac:spMkLst>
            <pc:docMk/>
            <pc:sldMk cId="2192576684" sldId="356"/>
            <ac:spMk id="11" creationId="{97959F03-C43B-BDF7-F7D4-B0FC116D3AD7}"/>
          </ac:spMkLst>
        </pc:spChg>
      </pc:sldChg>
      <pc:sldChg chg="delSp modSp mod ord">
        <pc:chgData name="Rahman, S M Atikur" userId="75436662-7151-4d1f-9973-921be870118f" providerId="ADAL" clId="{5087C560-7738-4A11-801E-70CAA25EB265}" dt="2025-11-20T16:17:01.949" v="3090" actId="2711"/>
        <pc:sldMkLst>
          <pc:docMk/>
          <pc:sldMk cId="503673887" sldId="357"/>
        </pc:sldMkLst>
        <pc:spChg chg="mod">
          <ac:chgData name="Rahman, S M Atikur" userId="75436662-7151-4d1f-9973-921be870118f" providerId="ADAL" clId="{5087C560-7738-4A11-801E-70CAA25EB265}" dt="2025-11-20T03:40:02.074" v="2761" actId="1076"/>
          <ac:spMkLst>
            <pc:docMk/>
            <pc:sldMk cId="503673887" sldId="357"/>
            <ac:spMk id="3" creationId="{F54B85B6-0F33-47B5-64EF-7F65C447A332}"/>
          </ac:spMkLst>
        </pc:spChg>
        <pc:spChg chg="mod">
          <ac:chgData name="Rahman, S M Atikur" userId="75436662-7151-4d1f-9973-921be870118f" providerId="ADAL" clId="{5087C560-7738-4A11-801E-70CAA25EB265}" dt="2025-11-20T16:17:01.949" v="3090" actId="2711"/>
          <ac:spMkLst>
            <pc:docMk/>
            <pc:sldMk cId="503673887" sldId="357"/>
            <ac:spMk id="5" creationId="{5F501CD9-573B-2ED1-31D0-56480C1AD797}"/>
          </ac:spMkLst>
        </pc:spChg>
        <pc:spChg chg="mod">
          <ac:chgData name="Rahman, S M Atikur" userId="75436662-7151-4d1f-9973-921be870118f" providerId="ADAL" clId="{5087C560-7738-4A11-801E-70CAA25EB265}" dt="2025-11-20T03:39:58.618" v="2760" actId="1076"/>
          <ac:spMkLst>
            <pc:docMk/>
            <pc:sldMk cId="503673887" sldId="357"/>
            <ac:spMk id="7" creationId="{FA9B6054-58DD-B809-BC5E-845940C889F4}"/>
          </ac:spMkLst>
        </pc:spChg>
        <pc:spChg chg="mod">
          <ac:chgData name="Rahman, S M Atikur" userId="75436662-7151-4d1f-9973-921be870118f" providerId="ADAL" clId="{5087C560-7738-4A11-801E-70CAA25EB265}" dt="2025-11-20T03:39:56.809" v="2759" actId="1076"/>
          <ac:spMkLst>
            <pc:docMk/>
            <pc:sldMk cId="503673887" sldId="357"/>
            <ac:spMk id="13" creationId="{C9D2FFF4-6C9D-4719-71B9-6745F4A5B205}"/>
          </ac:spMkLst>
        </pc:spChg>
      </pc:sldChg>
      <pc:sldChg chg="addSp modSp mod">
        <pc:chgData name="Rahman, S M Atikur" userId="75436662-7151-4d1f-9973-921be870118f" providerId="ADAL" clId="{5087C560-7738-4A11-801E-70CAA25EB265}" dt="2025-11-20T03:42:05.269" v="2780" actId="1076"/>
        <pc:sldMkLst>
          <pc:docMk/>
          <pc:sldMk cId="2156688709" sldId="358"/>
        </pc:sldMkLst>
        <pc:spChg chg="add mod">
          <ac:chgData name="Rahman, S M Atikur" userId="75436662-7151-4d1f-9973-921be870118f" providerId="ADAL" clId="{5087C560-7738-4A11-801E-70CAA25EB265}" dt="2025-11-20T03:26:41.577" v="2633"/>
          <ac:spMkLst>
            <pc:docMk/>
            <pc:sldMk cId="2156688709" sldId="358"/>
            <ac:spMk id="2" creationId="{3E6940AF-0AB0-9BF8-88F7-70F26D2660C0}"/>
          </ac:spMkLst>
        </pc:spChg>
        <pc:spChg chg="mod">
          <ac:chgData name="Rahman, S M Atikur" userId="75436662-7151-4d1f-9973-921be870118f" providerId="ADAL" clId="{5087C560-7738-4A11-801E-70CAA25EB265}" dt="2025-11-20T03:41:58.647" v="2778" actId="14100"/>
          <ac:spMkLst>
            <pc:docMk/>
            <pc:sldMk cId="2156688709" sldId="358"/>
            <ac:spMk id="3" creationId="{F535F14F-AE13-CC3B-F5D2-9B14A78FB053}"/>
          </ac:spMkLst>
        </pc:spChg>
        <pc:picChg chg="mod">
          <ac:chgData name="Rahman, S M Atikur" userId="75436662-7151-4d1f-9973-921be870118f" providerId="ADAL" clId="{5087C560-7738-4A11-801E-70CAA25EB265}" dt="2025-11-20T03:42:05.269" v="2780" actId="1076"/>
          <ac:picMkLst>
            <pc:docMk/>
            <pc:sldMk cId="2156688709" sldId="358"/>
            <ac:picMk id="4" creationId="{846D5871-82D0-8F2F-1B25-1D9CCDFF7343}"/>
          </ac:picMkLst>
        </pc:picChg>
      </pc:sldChg>
      <pc:sldChg chg="modSp mod">
        <pc:chgData name="Rahman, S M Atikur" userId="75436662-7151-4d1f-9973-921be870118f" providerId="ADAL" clId="{5087C560-7738-4A11-801E-70CAA25EB265}" dt="2025-11-20T16:21:30.577" v="3169" actId="12"/>
        <pc:sldMkLst>
          <pc:docMk/>
          <pc:sldMk cId="2270533981" sldId="359"/>
        </pc:sldMkLst>
        <pc:spChg chg="mod">
          <ac:chgData name="Rahman, S M Atikur" userId="75436662-7151-4d1f-9973-921be870118f" providerId="ADAL" clId="{5087C560-7738-4A11-801E-70CAA25EB265}" dt="2025-11-20T16:21:30.577" v="3169" actId="12"/>
          <ac:spMkLst>
            <pc:docMk/>
            <pc:sldMk cId="2270533981" sldId="359"/>
            <ac:spMk id="4" creationId="{CE2D06BC-5E48-2F68-EBE0-0B0F41F06C54}"/>
          </ac:spMkLst>
        </pc:spChg>
      </pc:sldChg>
      <pc:sldChg chg="modSp mod">
        <pc:chgData name="Rahman, S M Atikur" userId="75436662-7151-4d1f-9973-921be870118f" providerId="ADAL" clId="{5087C560-7738-4A11-801E-70CAA25EB265}" dt="2025-11-20T15:58:35.153" v="3063" actId="20577"/>
        <pc:sldMkLst>
          <pc:docMk/>
          <pc:sldMk cId="1425348020" sldId="360"/>
        </pc:sldMkLst>
        <pc:spChg chg="mod">
          <ac:chgData name="Rahman, S M Atikur" userId="75436662-7151-4d1f-9973-921be870118f" providerId="ADAL" clId="{5087C560-7738-4A11-801E-70CAA25EB265}" dt="2025-11-20T15:58:35.153" v="3063" actId="20577"/>
          <ac:spMkLst>
            <pc:docMk/>
            <pc:sldMk cId="1425348020" sldId="360"/>
            <ac:spMk id="3" creationId="{99835A5A-579B-A5B4-3305-296A378E427C}"/>
          </ac:spMkLst>
        </pc:spChg>
      </pc:sldChg>
      <pc:sldChg chg="addSp delSp modSp mod">
        <pc:chgData name="Rahman, S M Atikur" userId="75436662-7151-4d1f-9973-921be870118f" providerId="ADAL" clId="{5087C560-7738-4A11-801E-70CAA25EB265}" dt="2025-11-20T03:45:51.267" v="2825" actId="1076"/>
        <pc:sldMkLst>
          <pc:docMk/>
          <pc:sldMk cId="2487163253" sldId="362"/>
        </pc:sldMkLst>
        <pc:spChg chg="mod">
          <ac:chgData name="Rahman, S M Atikur" userId="75436662-7151-4d1f-9973-921be870118f" providerId="ADAL" clId="{5087C560-7738-4A11-801E-70CAA25EB265}" dt="2025-11-20T03:36:15.471" v="2722" actId="114"/>
          <ac:spMkLst>
            <pc:docMk/>
            <pc:sldMk cId="2487163253" sldId="362"/>
            <ac:spMk id="3" creationId="{FCDC3039-D4DD-EE20-7E92-3FCB220A81AD}"/>
          </ac:spMkLst>
        </pc:spChg>
        <pc:picChg chg="mod">
          <ac:chgData name="Rahman, S M Atikur" userId="75436662-7151-4d1f-9973-921be870118f" providerId="ADAL" clId="{5087C560-7738-4A11-801E-70CAA25EB265}" dt="2025-11-20T03:36:23.701" v="2725" actId="14100"/>
          <ac:picMkLst>
            <pc:docMk/>
            <pc:sldMk cId="2487163253" sldId="362"/>
            <ac:picMk id="5" creationId="{7D506775-2DFB-468B-0077-A7C22964CE11}"/>
          </ac:picMkLst>
        </pc:picChg>
        <pc:picChg chg="add mod">
          <ac:chgData name="Rahman, S M Atikur" userId="75436662-7151-4d1f-9973-921be870118f" providerId="ADAL" clId="{5087C560-7738-4A11-801E-70CAA25EB265}" dt="2025-11-20T03:36:42.806" v="2728" actId="1076"/>
          <ac:picMkLst>
            <pc:docMk/>
            <pc:sldMk cId="2487163253" sldId="362"/>
            <ac:picMk id="7" creationId="{C2FBAB3D-C07E-3B19-68F5-C84D7084295B}"/>
          </ac:picMkLst>
        </pc:picChg>
        <pc:picChg chg="mod">
          <ac:chgData name="Rahman, S M Atikur" userId="75436662-7151-4d1f-9973-921be870118f" providerId="ADAL" clId="{5087C560-7738-4A11-801E-70CAA25EB265}" dt="2025-11-20T03:36:36.078" v="2727" actId="1076"/>
          <ac:picMkLst>
            <pc:docMk/>
            <pc:sldMk cId="2487163253" sldId="362"/>
            <ac:picMk id="12" creationId="{E8FDD31E-A7A1-F3A9-B181-70D458D4D9D0}"/>
          </ac:picMkLst>
        </pc:picChg>
        <pc:cxnChg chg="add mod">
          <ac:chgData name="Rahman, S M Atikur" userId="75436662-7151-4d1f-9973-921be870118f" providerId="ADAL" clId="{5087C560-7738-4A11-801E-70CAA25EB265}" dt="2025-11-20T03:45:44.559" v="2823" actId="1076"/>
          <ac:cxnSpMkLst>
            <pc:docMk/>
            <pc:sldMk cId="2487163253" sldId="362"/>
            <ac:cxnSpMk id="202" creationId="{4416A027-8A56-7398-C242-53051A02CECE}"/>
          </ac:cxnSpMkLst>
        </pc:cxnChg>
        <pc:cxnChg chg="add mod">
          <ac:chgData name="Rahman, S M Atikur" userId="75436662-7151-4d1f-9973-921be870118f" providerId="ADAL" clId="{5087C560-7738-4A11-801E-70CAA25EB265}" dt="2025-11-20T03:45:48.232" v="2824" actId="1076"/>
          <ac:cxnSpMkLst>
            <pc:docMk/>
            <pc:sldMk cId="2487163253" sldId="362"/>
            <ac:cxnSpMk id="205" creationId="{A8A351CE-ABCF-777E-8CDE-09340D57F326}"/>
          </ac:cxnSpMkLst>
        </pc:cxnChg>
        <pc:cxnChg chg="add mod">
          <ac:chgData name="Rahman, S M Atikur" userId="75436662-7151-4d1f-9973-921be870118f" providerId="ADAL" clId="{5087C560-7738-4A11-801E-70CAA25EB265}" dt="2025-11-20T03:45:51.267" v="2825" actId="1076"/>
          <ac:cxnSpMkLst>
            <pc:docMk/>
            <pc:sldMk cId="2487163253" sldId="362"/>
            <ac:cxnSpMk id="206" creationId="{117F8F72-417F-9842-9808-BBCFE708430D}"/>
          </ac:cxnSpMkLst>
        </pc:cxnChg>
      </pc:sldChg>
      <pc:sldChg chg="addSp delSp modSp mod">
        <pc:chgData name="Rahman, S M Atikur" userId="75436662-7151-4d1f-9973-921be870118f" providerId="ADAL" clId="{5087C560-7738-4A11-801E-70CAA25EB265}" dt="2025-11-20T15:52:38.760" v="2989" actId="20577"/>
        <pc:sldMkLst>
          <pc:docMk/>
          <pc:sldMk cId="1994665766" sldId="363"/>
        </pc:sldMkLst>
        <pc:spChg chg="mod">
          <ac:chgData name="Rahman, S M Atikur" userId="75436662-7151-4d1f-9973-921be870118f" providerId="ADAL" clId="{5087C560-7738-4A11-801E-70CAA25EB265}" dt="2025-11-20T15:52:38.760" v="2989" actId="20577"/>
          <ac:spMkLst>
            <pc:docMk/>
            <pc:sldMk cId="1994665766" sldId="363"/>
            <ac:spMk id="4" creationId="{547F3968-B229-1E11-A35C-F37690E757C4}"/>
          </ac:spMkLst>
        </pc:spChg>
        <pc:spChg chg="add mod">
          <ac:chgData name="Rahman, S M Atikur" userId="75436662-7151-4d1f-9973-921be870118f" providerId="ADAL" clId="{5087C560-7738-4A11-801E-70CAA25EB265}" dt="2025-11-18T22:00:08.072" v="1127" actId="113"/>
          <ac:spMkLst>
            <pc:docMk/>
            <pc:sldMk cId="1994665766" sldId="363"/>
            <ac:spMk id="5" creationId="{6E104768-FB3B-3BC2-9D99-F635ABC60EB4}"/>
          </ac:spMkLst>
        </pc:spChg>
        <pc:spChg chg="mod">
          <ac:chgData name="Rahman, S M Atikur" userId="75436662-7151-4d1f-9973-921be870118f" providerId="ADAL" clId="{5087C560-7738-4A11-801E-70CAA25EB265}" dt="2025-11-20T15:52:32.725" v="2987" actId="255"/>
          <ac:spMkLst>
            <pc:docMk/>
            <pc:sldMk cId="1994665766" sldId="363"/>
            <ac:spMk id="10" creationId="{34E41FEE-0FF3-A6BC-846A-6531EE322773}"/>
          </ac:spMkLst>
        </pc:spChg>
        <pc:spChg chg="mod">
          <ac:chgData name="Rahman, S M Atikur" userId="75436662-7151-4d1f-9973-921be870118f" providerId="ADAL" clId="{5087C560-7738-4A11-801E-70CAA25EB265}" dt="2025-11-20T03:38:07.385" v="2731" actId="478"/>
          <ac:spMkLst>
            <pc:docMk/>
            <pc:sldMk cId="1994665766" sldId="363"/>
            <ac:spMk id="17" creationId="{87689ABB-60D6-808C-2E78-EC1FFCF9F717}"/>
          </ac:spMkLst>
        </pc:spChg>
        <pc:spChg chg="mod">
          <ac:chgData name="Rahman, S M Atikur" userId="75436662-7151-4d1f-9973-921be870118f" providerId="ADAL" clId="{5087C560-7738-4A11-801E-70CAA25EB265}" dt="2025-11-20T03:38:07.385" v="2731" actId="478"/>
          <ac:spMkLst>
            <pc:docMk/>
            <pc:sldMk cId="1994665766" sldId="363"/>
            <ac:spMk id="18" creationId="{AEA4E58D-836E-A58C-0907-CE8546A03FC1}"/>
          </ac:spMkLst>
        </pc:spChg>
        <pc:spChg chg="mod">
          <ac:chgData name="Rahman, S M Atikur" userId="75436662-7151-4d1f-9973-921be870118f" providerId="ADAL" clId="{5087C560-7738-4A11-801E-70CAA25EB265}" dt="2025-11-20T15:52:32.725" v="2987" actId="255"/>
          <ac:spMkLst>
            <pc:docMk/>
            <pc:sldMk cId="1994665766" sldId="363"/>
            <ac:spMk id="20" creationId="{DB41395D-48A5-C8FC-31AC-911012D46517}"/>
          </ac:spMkLst>
        </pc:spChg>
        <pc:spChg chg="mod">
          <ac:chgData name="Rahman, S M Atikur" userId="75436662-7151-4d1f-9973-921be870118f" providerId="ADAL" clId="{5087C560-7738-4A11-801E-70CAA25EB265}" dt="2025-11-20T03:38:07.385" v="2731" actId="478"/>
          <ac:spMkLst>
            <pc:docMk/>
            <pc:sldMk cId="1994665766" sldId="363"/>
            <ac:spMk id="21" creationId="{439B3299-157B-F927-CD35-DDDCD93555DB}"/>
          </ac:spMkLst>
        </pc:spChg>
        <pc:spChg chg="mod">
          <ac:chgData name="Rahman, S M Atikur" userId="75436662-7151-4d1f-9973-921be870118f" providerId="ADAL" clId="{5087C560-7738-4A11-801E-70CAA25EB265}" dt="2025-11-20T03:38:07.385" v="2731" actId="478"/>
          <ac:spMkLst>
            <pc:docMk/>
            <pc:sldMk cId="1994665766" sldId="363"/>
            <ac:spMk id="24" creationId="{43E0BEB5-A9C2-6AF5-1500-3106A1EEEB0F}"/>
          </ac:spMkLst>
        </pc:spChg>
        <pc:spChg chg="mod">
          <ac:chgData name="Rahman, S M Atikur" userId="75436662-7151-4d1f-9973-921be870118f" providerId="ADAL" clId="{5087C560-7738-4A11-801E-70CAA25EB265}" dt="2025-11-20T03:39:05.546" v="2749" actId="20577"/>
          <ac:spMkLst>
            <pc:docMk/>
            <pc:sldMk cId="1994665766" sldId="363"/>
            <ac:spMk id="25" creationId="{E8E25D7C-B97C-402E-FC7B-11EC4A191986}"/>
          </ac:spMkLst>
        </pc:spChg>
        <pc:spChg chg="mod">
          <ac:chgData name="Rahman, S M Atikur" userId="75436662-7151-4d1f-9973-921be870118f" providerId="ADAL" clId="{5087C560-7738-4A11-801E-70CAA25EB265}" dt="2025-11-20T15:52:32.725" v="2987" actId="255"/>
          <ac:spMkLst>
            <pc:docMk/>
            <pc:sldMk cId="1994665766" sldId="363"/>
            <ac:spMk id="34" creationId="{62DD43D0-445E-41CF-94E1-F5085623370C}"/>
          </ac:spMkLst>
        </pc:spChg>
        <pc:spChg chg="mod">
          <ac:chgData name="Rahman, S M Atikur" userId="75436662-7151-4d1f-9973-921be870118f" providerId="ADAL" clId="{5087C560-7738-4A11-801E-70CAA25EB265}" dt="2025-11-20T03:38:07.385" v="2731" actId="478"/>
          <ac:spMkLst>
            <pc:docMk/>
            <pc:sldMk cId="1994665766" sldId="363"/>
            <ac:spMk id="35" creationId="{4EF4531B-887C-E8F8-6D95-6B16118C6E54}"/>
          </ac:spMkLst>
        </pc:spChg>
        <pc:spChg chg="mod">
          <ac:chgData name="Rahman, S M Atikur" userId="75436662-7151-4d1f-9973-921be870118f" providerId="ADAL" clId="{5087C560-7738-4A11-801E-70CAA25EB265}" dt="2025-11-20T15:52:32.725" v="2987" actId="255"/>
          <ac:spMkLst>
            <pc:docMk/>
            <pc:sldMk cId="1994665766" sldId="363"/>
            <ac:spMk id="36" creationId="{DE245C4F-4E9C-AA57-9B92-A3B6748E03C1}"/>
          </ac:spMkLst>
        </pc:spChg>
        <pc:spChg chg="mod">
          <ac:chgData name="Rahman, S M Atikur" userId="75436662-7151-4d1f-9973-921be870118f" providerId="ADAL" clId="{5087C560-7738-4A11-801E-70CAA25EB265}" dt="2025-11-20T15:52:32.725" v="2987" actId="255"/>
          <ac:spMkLst>
            <pc:docMk/>
            <pc:sldMk cId="1994665766" sldId="363"/>
            <ac:spMk id="38" creationId="{7B53DB49-364A-F379-01AF-2218225EDF3A}"/>
          </ac:spMkLst>
        </pc:spChg>
        <pc:spChg chg="mod">
          <ac:chgData name="Rahman, S M Atikur" userId="75436662-7151-4d1f-9973-921be870118f" providerId="ADAL" clId="{5087C560-7738-4A11-801E-70CAA25EB265}" dt="2025-11-20T15:52:32.725" v="2987" actId="255"/>
          <ac:spMkLst>
            <pc:docMk/>
            <pc:sldMk cId="1994665766" sldId="363"/>
            <ac:spMk id="40" creationId="{01300FE7-7CC7-CFA2-4A3F-22F9E5E08950}"/>
          </ac:spMkLst>
        </pc:spChg>
        <pc:spChg chg="mod">
          <ac:chgData name="Rahman, S M Atikur" userId="75436662-7151-4d1f-9973-921be870118f" providerId="ADAL" clId="{5087C560-7738-4A11-801E-70CAA25EB265}" dt="2025-11-20T15:52:32.725" v="2987" actId="255"/>
          <ac:spMkLst>
            <pc:docMk/>
            <pc:sldMk cId="1994665766" sldId="363"/>
            <ac:spMk id="42" creationId="{5AFA4F11-1DB5-5589-DD88-C7905147C152}"/>
          </ac:spMkLst>
        </pc:spChg>
        <pc:spChg chg="mod">
          <ac:chgData name="Rahman, S M Atikur" userId="75436662-7151-4d1f-9973-921be870118f" providerId="ADAL" clId="{5087C560-7738-4A11-801E-70CAA25EB265}" dt="2025-11-20T03:38:22.108" v="2737" actId="20577"/>
          <ac:spMkLst>
            <pc:docMk/>
            <pc:sldMk cId="1994665766" sldId="363"/>
            <ac:spMk id="49" creationId="{1D29DEAB-5620-0B52-2B9D-894B9F3C1650}"/>
          </ac:spMkLst>
        </pc:spChg>
        <pc:spChg chg="mod">
          <ac:chgData name="Rahman, S M Atikur" userId="75436662-7151-4d1f-9973-921be870118f" providerId="ADAL" clId="{5087C560-7738-4A11-801E-70CAA25EB265}" dt="2025-11-20T03:38:07.385" v="2731" actId="478"/>
          <ac:spMkLst>
            <pc:docMk/>
            <pc:sldMk cId="1994665766" sldId="363"/>
            <ac:spMk id="56" creationId="{8FD99F5B-D82D-F668-2620-65C9D79BE61C}"/>
          </ac:spMkLst>
        </pc:spChg>
        <pc:spChg chg="mod">
          <ac:chgData name="Rahman, S M Atikur" userId="75436662-7151-4d1f-9973-921be870118f" providerId="ADAL" clId="{5087C560-7738-4A11-801E-70CAA25EB265}" dt="2025-11-20T03:38:07.385" v="2731" actId="478"/>
          <ac:spMkLst>
            <pc:docMk/>
            <pc:sldMk cId="1994665766" sldId="363"/>
            <ac:spMk id="58" creationId="{A1BAFA6C-D283-3FA5-6971-66C884A8B390}"/>
          </ac:spMkLst>
        </pc:spChg>
        <pc:spChg chg="mod">
          <ac:chgData name="Rahman, S M Atikur" userId="75436662-7151-4d1f-9973-921be870118f" providerId="ADAL" clId="{5087C560-7738-4A11-801E-70CAA25EB265}" dt="2025-11-20T03:38:25.218" v="2739" actId="20577"/>
          <ac:spMkLst>
            <pc:docMk/>
            <pc:sldMk cId="1994665766" sldId="363"/>
            <ac:spMk id="59" creationId="{9C7FF35F-F90F-9E95-9AA2-588F3686E5D6}"/>
          </ac:spMkLst>
        </pc:spChg>
        <pc:spChg chg="mod">
          <ac:chgData name="Rahman, S M Atikur" userId="75436662-7151-4d1f-9973-921be870118f" providerId="ADAL" clId="{5087C560-7738-4A11-801E-70CAA25EB265}" dt="2025-11-20T15:52:32.725" v="2987" actId="255"/>
          <ac:spMkLst>
            <pc:docMk/>
            <pc:sldMk cId="1994665766" sldId="363"/>
            <ac:spMk id="61" creationId="{F2E1A163-1DB3-F477-2C5E-1A75007360B9}"/>
          </ac:spMkLst>
        </pc:spChg>
        <pc:spChg chg="mod">
          <ac:chgData name="Rahman, S M Atikur" userId="75436662-7151-4d1f-9973-921be870118f" providerId="ADAL" clId="{5087C560-7738-4A11-801E-70CAA25EB265}" dt="2025-11-20T15:52:32.725" v="2987" actId="255"/>
          <ac:spMkLst>
            <pc:docMk/>
            <pc:sldMk cId="1994665766" sldId="363"/>
            <ac:spMk id="63" creationId="{1F2EB58E-DA08-1D2D-C4AA-4C955E8D2D73}"/>
          </ac:spMkLst>
        </pc:spChg>
        <pc:spChg chg="mod">
          <ac:chgData name="Rahman, S M Atikur" userId="75436662-7151-4d1f-9973-921be870118f" providerId="ADAL" clId="{5087C560-7738-4A11-801E-70CAA25EB265}" dt="2025-11-20T15:52:32.725" v="2987" actId="255"/>
          <ac:spMkLst>
            <pc:docMk/>
            <pc:sldMk cId="1994665766" sldId="363"/>
            <ac:spMk id="71" creationId="{8AC63DA0-910A-C395-BA9F-58D60BEEFBBB}"/>
          </ac:spMkLst>
        </pc:spChg>
      </pc:sldChg>
      <pc:sldChg chg="modSp mod ord">
        <pc:chgData name="Rahman, S M Atikur" userId="75436662-7151-4d1f-9973-921be870118f" providerId="ADAL" clId="{5087C560-7738-4A11-801E-70CAA25EB265}" dt="2025-11-20T03:42:38.181" v="2787" actId="14100"/>
        <pc:sldMkLst>
          <pc:docMk/>
          <pc:sldMk cId="1571243631" sldId="364"/>
        </pc:sldMkLst>
        <pc:spChg chg="mod">
          <ac:chgData name="Rahman, S M Atikur" userId="75436662-7151-4d1f-9973-921be870118f" providerId="ADAL" clId="{5087C560-7738-4A11-801E-70CAA25EB265}" dt="2025-11-20T03:42:15.883" v="2781" actId="2711"/>
          <ac:spMkLst>
            <pc:docMk/>
            <pc:sldMk cId="1571243631" sldId="364"/>
            <ac:spMk id="4" creationId="{27861EFC-434B-9650-A411-0840E6D90D9C}"/>
          </ac:spMkLst>
        </pc:spChg>
        <pc:spChg chg="mod">
          <ac:chgData name="Rahman, S M Atikur" userId="75436662-7151-4d1f-9973-921be870118f" providerId="ADAL" clId="{5087C560-7738-4A11-801E-70CAA25EB265}" dt="2025-11-20T03:42:31.258" v="2785" actId="113"/>
          <ac:spMkLst>
            <pc:docMk/>
            <pc:sldMk cId="1571243631" sldId="364"/>
            <ac:spMk id="6" creationId="{047CD62B-7FC5-5DD0-67FF-6C592D87AA0F}"/>
          </ac:spMkLst>
        </pc:spChg>
        <pc:spChg chg="mod">
          <ac:chgData name="Rahman, S M Atikur" userId="75436662-7151-4d1f-9973-921be870118f" providerId="ADAL" clId="{5087C560-7738-4A11-801E-70CAA25EB265}" dt="2025-11-20T03:42:38.181" v="2787" actId="14100"/>
          <ac:spMkLst>
            <pc:docMk/>
            <pc:sldMk cId="1571243631" sldId="364"/>
            <ac:spMk id="8" creationId="{E8C472D4-6175-EED2-78FD-2B3D3A6D5371}"/>
          </ac:spMkLst>
        </pc:spChg>
        <pc:spChg chg="mod">
          <ac:chgData name="Rahman, S M Atikur" userId="75436662-7151-4d1f-9973-921be870118f" providerId="ADAL" clId="{5087C560-7738-4A11-801E-70CAA25EB265}" dt="2025-11-20T03:32:54.508" v="2703" actId="14100"/>
          <ac:spMkLst>
            <pc:docMk/>
            <pc:sldMk cId="1571243631" sldId="364"/>
            <ac:spMk id="10" creationId="{BD90BEBE-139A-57D4-F8E3-7C1DD68D228D}"/>
          </ac:spMkLst>
        </pc:spChg>
        <pc:picChg chg="mod">
          <ac:chgData name="Rahman, S M Atikur" userId="75436662-7151-4d1f-9973-921be870118f" providerId="ADAL" clId="{5087C560-7738-4A11-801E-70CAA25EB265}" dt="2025-11-20T03:42:34.396" v="2786" actId="1076"/>
          <ac:picMkLst>
            <pc:docMk/>
            <pc:sldMk cId="1571243631" sldId="364"/>
            <ac:picMk id="9" creationId="{CD3E9D33-2FB8-EA6D-9730-9C6DBFD1924F}"/>
          </ac:picMkLst>
        </pc:picChg>
      </pc:sldChg>
      <pc:sldChg chg="modSp mod ord">
        <pc:chgData name="Rahman, S M Atikur" userId="75436662-7151-4d1f-9973-921be870118f" providerId="ADAL" clId="{5087C560-7738-4A11-801E-70CAA25EB265}" dt="2025-11-20T01:37:19.087" v="2263"/>
        <pc:sldMkLst>
          <pc:docMk/>
          <pc:sldMk cId="2750667829" sldId="365"/>
        </pc:sldMkLst>
      </pc:sldChg>
      <pc:sldChg chg="addSp delSp modSp mod">
        <pc:chgData name="Rahman, S M Atikur" userId="75436662-7151-4d1f-9973-921be870118f" providerId="ADAL" clId="{5087C560-7738-4A11-801E-70CAA25EB265}" dt="2025-11-20T15:57:41.023" v="3052" actId="1076"/>
        <pc:sldMkLst>
          <pc:docMk/>
          <pc:sldMk cId="1944428513" sldId="368"/>
        </pc:sldMkLst>
        <pc:spChg chg="add mod">
          <ac:chgData name="Rahman, S M Atikur" userId="75436662-7151-4d1f-9973-921be870118f" providerId="ADAL" clId="{5087C560-7738-4A11-801E-70CAA25EB265}" dt="2025-11-20T04:22:33.837" v="2951" actId="21"/>
          <ac:spMkLst>
            <pc:docMk/>
            <pc:sldMk cId="1944428513" sldId="368"/>
            <ac:spMk id="17" creationId="{6A0F873F-7776-1597-CA05-337C286E56C2}"/>
          </ac:spMkLst>
        </pc:spChg>
        <pc:spChg chg="add mod">
          <ac:chgData name="Rahman, S M Atikur" userId="75436662-7151-4d1f-9973-921be870118f" providerId="ADAL" clId="{5087C560-7738-4A11-801E-70CAA25EB265}" dt="2025-11-20T04:22:48.818" v="2955" actId="1076"/>
          <ac:spMkLst>
            <pc:docMk/>
            <pc:sldMk cId="1944428513" sldId="368"/>
            <ac:spMk id="18" creationId="{9021D907-BB25-7245-31F1-814504BE798F}"/>
          </ac:spMkLst>
        </pc:spChg>
        <pc:picChg chg="add mod">
          <ac:chgData name="Rahman, S M Atikur" userId="75436662-7151-4d1f-9973-921be870118f" providerId="ADAL" clId="{5087C560-7738-4A11-801E-70CAA25EB265}" dt="2025-11-20T15:57:41.023" v="3052" actId="1076"/>
          <ac:picMkLst>
            <pc:docMk/>
            <pc:sldMk cId="1944428513" sldId="368"/>
            <ac:picMk id="20" creationId="{05670EE5-1A73-4663-C3D9-B973A4847003}"/>
          </ac:picMkLst>
        </pc:picChg>
      </pc:sldChg>
      <pc:sldChg chg="addSp modSp new mod ord">
        <pc:chgData name="Rahman, S M Atikur" userId="75436662-7151-4d1f-9973-921be870118f" providerId="ADAL" clId="{5087C560-7738-4A11-801E-70CAA25EB265}" dt="2025-11-20T03:26:59.884" v="2639"/>
        <pc:sldMkLst>
          <pc:docMk/>
          <pc:sldMk cId="588390018" sldId="370"/>
        </pc:sldMkLst>
        <pc:spChg chg="add mod">
          <ac:chgData name="Rahman, S M Atikur" userId="75436662-7151-4d1f-9973-921be870118f" providerId="ADAL" clId="{5087C560-7738-4A11-801E-70CAA25EB265}" dt="2025-11-20T03:26:53.268" v="2637"/>
          <ac:spMkLst>
            <pc:docMk/>
            <pc:sldMk cId="588390018" sldId="370"/>
            <ac:spMk id="4" creationId="{8049CA8A-124F-FF29-132E-DC5ABF915BBF}"/>
          </ac:spMkLst>
        </pc:spChg>
        <pc:grpChg chg="add mod">
          <ac:chgData name="Rahman, S M Atikur" userId="75436662-7151-4d1f-9973-921be870118f" providerId="ADAL" clId="{5087C560-7738-4A11-801E-70CAA25EB265}" dt="2025-11-20T03:26:51.188" v="2636" actId="14100"/>
          <ac:grpSpMkLst>
            <pc:docMk/>
            <pc:sldMk cId="588390018" sldId="370"/>
            <ac:grpSpMk id="48" creationId="{F931251D-3B78-3093-479B-A597A2BF88A6}"/>
          </ac:grpSpMkLst>
        </pc:grpChg>
      </pc:sldChg>
      <pc:sldChg chg="addSp delSp modSp new mod">
        <pc:chgData name="Rahman, S M Atikur" userId="75436662-7151-4d1f-9973-921be870118f" providerId="ADAL" clId="{5087C560-7738-4A11-801E-70CAA25EB265}" dt="2025-11-20T04:05:00.990" v="2902" actId="14100"/>
        <pc:sldMkLst>
          <pc:docMk/>
          <pc:sldMk cId="350366746" sldId="371"/>
        </pc:sldMkLst>
        <pc:spChg chg="add mod">
          <ac:chgData name="Rahman, S M Atikur" userId="75436662-7151-4d1f-9973-921be870118f" providerId="ADAL" clId="{5087C560-7738-4A11-801E-70CAA25EB265}" dt="2025-11-18T22:01:25.113" v="1193" actId="1076"/>
          <ac:spMkLst>
            <pc:docMk/>
            <pc:sldMk cId="350366746" sldId="371"/>
            <ac:spMk id="20" creationId="{E2113687-39DF-7E8E-5368-B59BAC051051}"/>
          </ac:spMkLst>
        </pc:spChg>
        <pc:grpChg chg="add mod">
          <ac:chgData name="Rahman, S M Atikur" userId="75436662-7151-4d1f-9973-921be870118f" providerId="ADAL" clId="{5087C560-7738-4A11-801E-70CAA25EB265}" dt="2025-11-18T22:01:30.623" v="1194" actId="14100"/>
          <ac:grpSpMkLst>
            <pc:docMk/>
            <pc:sldMk cId="350366746" sldId="371"/>
            <ac:grpSpMk id="2" creationId="{091E8844-89E3-5988-F72D-477DF70660B5}"/>
          </ac:grpSpMkLst>
        </pc:grpChg>
        <pc:picChg chg="add mod">
          <ac:chgData name="Rahman, S M Atikur" userId="75436662-7151-4d1f-9973-921be870118f" providerId="ADAL" clId="{5087C560-7738-4A11-801E-70CAA25EB265}" dt="2025-11-20T04:05:00.990" v="2902" actId="14100"/>
          <ac:picMkLst>
            <pc:docMk/>
            <pc:sldMk cId="350366746" sldId="371"/>
            <ac:picMk id="21" creationId="{491B61B9-110C-172F-B03D-4C79331A8D77}"/>
          </ac:picMkLst>
        </pc:picChg>
      </pc:sldChg>
      <pc:sldChg chg="addSp delSp modSp new mod ord">
        <pc:chgData name="Rahman, S M Atikur" userId="75436662-7151-4d1f-9973-921be870118f" providerId="ADAL" clId="{5087C560-7738-4A11-801E-70CAA25EB265}" dt="2025-11-19T04:00:13.296" v="1904" actId="14100"/>
        <pc:sldMkLst>
          <pc:docMk/>
          <pc:sldMk cId="2212081105" sldId="372"/>
        </pc:sldMkLst>
        <pc:spChg chg="add mod">
          <ac:chgData name="Rahman, S M Atikur" userId="75436662-7151-4d1f-9973-921be870118f" providerId="ADAL" clId="{5087C560-7738-4A11-801E-70CAA25EB265}" dt="2025-11-19T03:56:21.287" v="1841" actId="113"/>
          <ac:spMkLst>
            <pc:docMk/>
            <pc:sldMk cId="2212081105" sldId="372"/>
            <ac:spMk id="2" creationId="{76DDA4D3-2DBF-22CC-858B-C9BB1DC637F4}"/>
          </ac:spMkLst>
        </pc:spChg>
        <pc:spChg chg="add mod">
          <ac:chgData name="Rahman, S M Atikur" userId="75436662-7151-4d1f-9973-921be870118f" providerId="ADAL" clId="{5087C560-7738-4A11-801E-70CAA25EB265}" dt="2025-11-19T03:55:35.927" v="1810" actId="20577"/>
          <ac:spMkLst>
            <pc:docMk/>
            <pc:sldMk cId="2212081105" sldId="372"/>
            <ac:spMk id="3" creationId="{DF08D8EB-22D7-4A2E-4780-1619FC78B8A2}"/>
          </ac:spMkLst>
        </pc:spChg>
        <pc:spChg chg="add mod">
          <ac:chgData name="Rahman, S M Atikur" userId="75436662-7151-4d1f-9973-921be870118f" providerId="ADAL" clId="{5087C560-7738-4A11-801E-70CAA25EB265}" dt="2025-11-18T21:57:43.476" v="1100" actId="2711"/>
          <ac:spMkLst>
            <pc:docMk/>
            <pc:sldMk cId="2212081105" sldId="372"/>
            <ac:spMk id="4" creationId="{A5F6B465-73C8-0BEF-AB00-A3D21EBBE2EF}"/>
          </ac:spMkLst>
        </pc:spChg>
        <pc:spChg chg="add mod">
          <ac:chgData name="Rahman, S M Atikur" userId="75436662-7151-4d1f-9973-921be870118f" providerId="ADAL" clId="{5087C560-7738-4A11-801E-70CAA25EB265}" dt="2025-11-19T03:55:40.799" v="1811" actId="113"/>
          <ac:spMkLst>
            <pc:docMk/>
            <pc:sldMk cId="2212081105" sldId="372"/>
            <ac:spMk id="6" creationId="{2AE6A23F-DC68-C358-DDC4-D9048C9A8AEF}"/>
          </ac:spMkLst>
        </pc:spChg>
        <pc:spChg chg="add mod">
          <ac:chgData name="Rahman, S M Atikur" userId="75436662-7151-4d1f-9973-921be870118f" providerId="ADAL" clId="{5087C560-7738-4A11-801E-70CAA25EB265}" dt="2025-11-18T22:12:00.994" v="1276" actId="164"/>
          <ac:spMkLst>
            <pc:docMk/>
            <pc:sldMk cId="2212081105" sldId="372"/>
            <ac:spMk id="7" creationId="{6DBA0BBB-03A0-0AF1-48E8-55D058EFE1AD}"/>
          </ac:spMkLst>
        </pc:spChg>
        <pc:spChg chg="add mod">
          <ac:chgData name="Rahman, S M Atikur" userId="75436662-7151-4d1f-9973-921be870118f" providerId="ADAL" clId="{5087C560-7738-4A11-801E-70CAA25EB265}" dt="2025-11-18T22:10:40.135" v="1233" actId="1076"/>
          <ac:spMkLst>
            <pc:docMk/>
            <pc:sldMk cId="2212081105" sldId="372"/>
            <ac:spMk id="8" creationId="{3DC499D1-1DA8-8F1A-26D6-9210273E2998}"/>
          </ac:spMkLst>
        </pc:spChg>
        <pc:spChg chg="add mod">
          <ac:chgData name="Rahman, S M Atikur" userId="75436662-7151-4d1f-9973-921be870118f" providerId="ADAL" clId="{5087C560-7738-4A11-801E-70CAA25EB265}" dt="2025-11-19T03:57:56.663" v="1879" actId="20577"/>
          <ac:spMkLst>
            <pc:docMk/>
            <pc:sldMk cId="2212081105" sldId="372"/>
            <ac:spMk id="10" creationId="{770A4D85-9E0D-0FB7-6B47-6F515349B251}"/>
          </ac:spMkLst>
        </pc:spChg>
        <pc:grpChg chg="add mod">
          <ac:chgData name="Rahman, S M Atikur" userId="75436662-7151-4d1f-9973-921be870118f" providerId="ADAL" clId="{5087C560-7738-4A11-801E-70CAA25EB265}" dt="2025-11-19T03:55:44.518" v="1812" actId="1076"/>
          <ac:grpSpMkLst>
            <pc:docMk/>
            <pc:sldMk cId="2212081105" sldId="372"/>
            <ac:grpSpMk id="9" creationId="{19317D20-C396-FD35-A6E8-0D30ABDAD656}"/>
          </ac:grpSpMkLst>
        </pc:grpChg>
        <pc:cxnChg chg="add mod">
          <ac:chgData name="Rahman, S M Atikur" userId="75436662-7151-4d1f-9973-921be870118f" providerId="ADAL" clId="{5087C560-7738-4A11-801E-70CAA25EB265}" dt="2025-11-19T03:58:41.434" v="1888" actId="1582"/>
          <ac:cxnSpMkLst>
            <pc:docMk/>
            <pc:sldMk cId="2212081105" sldId="372"/>
            <ac:cxnSpMk id="12" creationId="{2E47ECFA-5ECC-34C0-872F-E6EE75A1C9F5}"/>
          </ac:cxnSpMkLst>
        </pc:cxnChg>
        <pc:cxnChg chg="add mod">
          <ac:chgData name="Rahman, S M Atikur" userId="75436662-7151-4d1f-9973-921be870118f" providerId="ADAL" clId="{5087C560-7738-4A11-801E-70CAA25EB265}" dt="2025-11-19T04:00:13.296" v="1904" actId="14100"/>
          <ac:cxnSpMkLst>
            <pc:docMk/>
            <pc:sldMk cId="2212081105" sldId="372"/>
            <ac:cxnSpMk id="29" creationId="{E2B6614D-8C27-0F0F-3FF0-B862A848644A}"/>
          </ac:cxnSpMkLst>
        </pc:cxnChg>
      </pc:sldChg>
      <pc:sldChg chg="addSp delSp modSp new mod">
        <pc:chgData name="Rahman, S M Atikur" userId="75436662-7151-4d1f-9973-921be870118f" providerId="ADAL" clId="{5087C560-7738-4A11-801E-70CAA25EB265}" dt="2025-11-20T04:00:26.372" v="2892" actId="1076"/>
        <pc:sldMkLst>
          <pc:docMk/>
          <pc:sldMk cId="3008615976" sldId="374"/>
        </pc:sldMkLst>
        <pc:spChg chg="mod topLvl">
          <ac:chgData name="Rahman, S M Atikur" userId="75436662-7151-4d1f-9973-921be870118f" providerId="ADAL" clId="{5087C560-7738-4A11-801E-70CAA25EB265}" dt="2025-11-20T03:48:34.035" v="2842" actId="1076"/>
          <ac:spMkLst>
            <pc:docMk/>
            <pc:sldMk cId="3008615976" sldId="374"/>
            <ac:spMk id="8" creationId="{E13F3D61-3D97-91CD-59A9-7F86D0672691}"/>
          </ac:spMkLst>
        </pc:spChg>
        <pc:spChg chg="add mod">
          <ac:chgData name="Rahman, S M Atikur" userId="75436662-7151-4d1f-9973-921be870118f" providerId="ADAL" clId="{5087C560-7738-4A11-801E-70CAA25EB265}" dt="2025-11-20T03:58:16.095" v="2865" actId="1076"/>
          <ac:spMkLst>
            <pc:docMk/>
            <pc:sldMk cId="3008615976" sldId="374"/>
            <ac:spMk id="18" creationId="{DFCDF644-9025-1FA5-8F91-9E076079FCFB}"/>
          </ac:spMkLst>
        </pc:spChg>
        <pc:spChg chg="add mod">
          <ac:chgData name="Rahman, S M Atikur" userId="75436662-7151-4d1f-9973-921be870118f" providerId="ADAL" clId="{5087C560-7738-4A11-801E-70CAA25EB265}" dt="2025-11-20T03:58:50.562" v="2886" actId="1076"/>
          <ac:spMkLst>
            <pc:docMk/>
            <pc:sldMk cId="3008615976" sldId="374"/>
            <ac:spMk id="20" creationId="{0D1FC853-CCCD-2AC9-C72F-F40203B1100C}"/>
          </ac:spMkLst>
        </pc:spChg>
        <pc:graphicFrameChg chg="add mod modGraphic">
          <ac:chgData name="Rahman, S M Atikur" userId="75436662-7151-4d1f-9973-921be870118f" providerId="ADAL" clId="{5087C560-7738-4A11-801E-70CAA25EB265}" dt="2025-11-20T03:58:10.530" v="2863" actId="1076"/>
          <ac:graphicFrameMkLst>
            <pc:docMk/>
            <pc:sldMk cId="3008615976" sldId="374"/>
            <ac:graphicFrameMk id="17" creationId="{74756BF7-690B-0309-5DBC-943FE91F835A}"/>
          </ac:graphicFrameMkLst>
        </pc:graphicFrameChg>
        <pc:picChg chg="add mod">
          <ac:chgData name="Rahman, S M Atikur" userId="75436662-7151-4d1f-9973-921be870118f" providerId="ADAL" clId="{5087C560-7738-4A11-801E-70CAA25EB265}" dt="2025-11-20T04:00:26.372" v="2892" actId="1076"/>
          <ac:picMkLst>
            <pc:docMk/>
            <pc:sldMk cId="3008615976" sldId="374"/>
            <ac:picMk id="21" creationId="{98419729-FC44-5488-61C5-3C1F2E7E4929}"/>
          </ac:picMkLst>
        </pc:picChg>
      </pc:sldChg>
      <pc:sldChg chg="addSp modSp new mod">
        <pc:chgData name="Rahman, S M Atikur" userId="75436662-7151-4d1f-9973-921be870118f" providerId="ADAL" clId="{5087C560-7738-4A11-801E-70CAA25EB265}" dt="2025-11-20T16:02:48.743" v="3081"/>
        <pc:sldMkLst>
          <pc:docMk/>
          <pc:sldMk cId="1516810776" sldId="375"/>
        </pc:sldMkLst>
        <pc:spChg chg="add mod">
          <ac:chgData name="Rahman, S M Atikur" userId="75436662-7151-4d1f-9973-921be870118f" providerId="ADAL" clId="{5087C560-7738-4A11-801E-70CAA25EB265}" dt="2025-11-20T15:58:56.391" v="3077" actId="14100"/>
          <ac:spMkLst>
            <pc:docMk/>
            <pc:sldMk cId="1516810776" sldId="375"/>
            <ac:spMk id="2" creationId="{1E598E08-093C-EE71-38A6-5738F54021CB}"/>
          </ac:spMkLst>
        </pc:spChg>
        <pc:spChg chg="add mod">
          <ac:chgData name="Rahman, S M Atikur" userId="75436662-7151-4d1f-9973-921be870118f" providerId="ADAL" clId="{5087C560-7738-4A11-801E-70CAA25EB265}" dt="2025-11-20T16:02:48.743" v="3081"/>
          <ac:spMkLst>
            <pc:docMk/>
            <pc:sldMk cId="1516810776" sldId="375"/>
            <ac:spMk id="4" creationId="{7D5EE35A-9E43-2460-DDC3-3B74E566D8E7}"/>
          </ac:spMkLst>
        </pc:spChg>
      </pc:sldChg>
      <pc:sldChg chg="addSp delSp modSp new mod ord modShow">
        <pc:chgData name="Rahman, S M Atikur" userId="75436662-7151-4d1f-9973-921be870118f" providerId="ADAL" clId="{5087C560-7738-4A11-801E-70CAA25EB265}" dt="2025-11-20T03:45:15.130" v="2822"/>
        <pc:sldMkLst>
          <pc:docMk/>
          <pc:sldMk cId="3757600786" sldId="376"/>
        </pc:sldMkLst>
        <pc:picChg chg="add mod">
          <ac:chgData name="Rahman, S M Atikur" userId="75436662-7151-4d1f-9973-921be870118f" providerId="ADAL" clId="{5087C560-7738-4A11-801E-70CAA25EB265}" dt="2025-11-18T22:47:35.407" v="1379" actId="14100"/>
          <ac:picMkLst>
            <pc:docMk/>
            <pc:sldMk cId="3757600786" sldId="376"/>
            <ac:picMk id="16" creationId="{6796F2CF-F18B-9FC6-0022-C93A5FC60363}"/>
          </ac:picMkLst>
        </pc:picChg>
      </pc:sldChg>
      <pc:sldChg chg="addSp modSp new mod ord">
        <pc:chgData name="Rahman, S M Atikur" userId="75436662-7151-4d1f-9973-921be870118f" providerId="ADAL" clId="{5087C560-7738-4A11-801E-70CAA25EB265}" dt="2025-11-20T04:01:13.336" v="2894"/>
        <pc:sldMkLst>
          <pc:docMk/>
          <pc:sldMk cId="419064531" sldId="377"/>
        </pc:sldMkLst>
        <pc:spChg chg="add mod">
          <ac:chgData name="Rahman, S M Atikur" userId="75436662-7151-4d1f-9973-921be870118f" providerId="ADAL" clId="{5087C560-7738-4A11-801E-70CAA25EB265}" dt="2025-11-20T03:44:41.861" v="2818" actId="1076"/>
          <ac:spMkLst>
            <pc:docMk/>
            <pc:sldMk cId="419064531" sldId="377"/>
            <ac:spMk id="2" creationId="{65AA1C46-BB94-1540-8BF3-2BC6489EEE5F}"/>
          </ac:spMkLst>
        </pc:spChg>
        <pc:spChg chg="add mod">
          <ac:chgData name="Rahman, S M Atikur" userId="75436662-7151-4d1f-9973-921be870118f" providerId="ADAL" clId="{5087C560-7738-4A11-801E-70CAA25EB265}" dt="2025-11-20T03:44:45.694" v="2820" actId="1076"/>
          <ac:spMkLst>
            <pc:docMk/>
            <pc:sldMk cId="419064531" sldId="377"/>
            <ac:spMk id="3" creationId="{605015B9-C6E5-C48D-FF83-6D1A676C8406}"/>
          </ac:spMkLst>
        </pc:spChg>
      </pc:sldChg>
      <pc:sldChg chg="addSp delSp modSp new mod ord">
        <pc:chgData name="Rahman, S M Atikur" userId="75436662-7151-4d1f-9973-921be870118f" providerId="ADAL" clId="{5087C560-7738-4A11-801E-70CAA25EB265}" dt="2025-11-20T04:05:36.223" v="2904" actId="14100"/>
        <pc:sldMkLst>
          <pc:docMk/>
          <pc:sldMk cId="1298904085" sldId="378"/>
        </pc:sldMkLst>
        <pc:spChg chg="add mod">
          <ac:chgData name="Rahman, S M Atikur" userId="75436662-7151-4d1f-9973-921be870118f" providerId="ADAL" clId="{5087C560-7738-4A11-801E-70CAA25EB265}" dt="2025-11-19T04:05:40.204" v="2005" actId="2711"/>
          <ac:spMkLst>
            <pc:docMk/>
            <pc:sldMk cId="1298904085" sldId="378"/>
            <ac:spMk id="9" creationId="{82838B2E-6717-3F52-287A-323D34A848E6}"/>
          </ac:spMkLst>
        </pc:spChg>
        <pc:spChg chg="add mod">
          <ac:chgData name="Rahman, S M Atikur" userId="75436662-7151-4d1f-9973-921be870118f" providerId="ADAL" clId="{5087C560-7738-4A11-801E-70CAA25EB265}" dt="2025-11-19T04:05:40.204" v="2005" actId="2711"/>
          <ac:spMkLst>
            <pc:docMk/>
            <pc:sldMk cId="1298904085" sldId="378"/>
            <ac:spMk id="14" creationId="{02F85D3D-D831-9A17-20DB-34FE4F95CB26}"/>
          </ac:spMkLst>
        </pc:spChg>
        <pc:spChg chg="add mod">
          <ac:chgData name="Rahman, S M Atikur" userId="75436662-7151-4d1f-9973-921be870118f" providerId="ADAL" clId="{5087C560-7738-4A11-801E-70CAA25EB265}" dt="2025-11-19T04:05:40.204" v="2005" actId="2711"/>
          <ac:spMkLst>
            <pc:docMk/>
            <pc:sldMk cId="1298904085" sldId="378"/>
            <ac:spMk id="19" creationId="{CB44C7C8-4DA8-E8EC-1158-2229293164EA}"/>
          </ac:spMkLst>
        </pc:spChg>
        <pc:spChg chg="add mod">
          <ac:chgData name="Rahman, S M Atikur" userId="75436662-7151-4d1f-9973-921be870118f" providerId="ADAL" clId="{5087C560-7738-4A11-801E-70CAA25EB265}" dt="2025-11-19T04:05:40.204" v="2005" actId="2711"/>
          <ac:spMkLst>
            <pc:docMk/>
            <pc:sldMk cId="1298904085" sldId="378"/>
            <ac:spMk id="20" creationId="{3B2DAE50-EFD2-6572-201B-D9E9CCBCE3B7}"/>
          </ac:spMkLst>
        </pc:spChg>
        <pc:spChg chg="add mod">
          <ac:chgData name="Rahman, S M Atikur" userId="75436662-7151-4d1f-9973-921be870118f" providerId="ADAL" clId="{5087C560-7738-4A11-801E-70CAA25EB265}" dt="2025-11-19T04:05:23.197" v="1997" actId="404"/>
          <ac:spMkLst>
            <pc:docMk/>
            <pc:sldMk cId="1298904085" sldId="378"/>
            <ac:spMk id="21" creationId="{D1835F67-6D0F-EA53-1EEC-BA902D54F528}"/>
          </ac:spMkLst>
        </pc:spChg>
        <pc:spChg chg="add mod">
          <ac:chgData name="Rahman, S M Atikur" userId="75436662-7151-4d1f-9973-921be870118f" providerId="ADAL" clId="{5087C560-7738-4A11-801E-70CAA25EB265}" dt="2025-11-19T04:05:40.204" v="2005" actId="2711"/>
          <ac:spMkLst>
            <pc:docMk/>
            <pc:sldMk cId="1298904085" sldId="378"/>
            <ac:spMk id="22" creationId="{6F13EB22-6938-96BD-8715-AFE957B1CACD}"/>
          </ac:spMkLst>
        </pc:spChg>
        <pc:spChg chg="add mod">
          <ac:chgData name="Rahman, S M Atikur" userId="75436662-7151-4d1f-9973-921be870118f" providerId="ADAL" clId="{5087C560-7738-4A11-801E-70CAA25EB265}" dt="2025-11-19T04:05:40.204" v="2005" actId="2711"/>
          <ac:spMkLst>
            <pc:docMk/>
            <pc:sldMk cId="1298904085" sldId="378"/>
            <ac:spMk id="23" creationId="{A90B1DA7-FB96-5494-0205-0BE384BE5BC3}"/>
          </ac:spMkLst>
        </pc:spChg>
        <pc:spChg chg="add mod">
          <ac:chgData name="Rahman, S M Atikur" userId="75436662-7151-4d1f-9973-921be870118f" providerId="ADAL" clId="{5087C560-7738-4A11-801E-70CAA25EB265}" dt="2025-11-19T04:05:40.204" v="2005" actId="2711"/>
          <ac:spMkLst>
            <pc:docMk/>
            <pc:sldMk cId="1298904085" sldId="378"/>
            <ac:spMk id="28" creationId="{993ED94B-63AC-D98D-18B7-10500331FCB5}"/>
          </ac:spMkLst>
        </pc:spChg>
        <pc:spChg chg="add mod">
          <ac:chgData name="Rahman, S M Atikur" userId="75436662-7151-4d1f-9973-921be870118f" providerId="ADAL" clId="{5087C560-7738-4A11-801E-70CAA25EB265}" dt="2025-11-19T04:05:40.204" v="2005" actId="2711"/>
          <ac:spMkLst>
            <pc:docMk/>
            <pc:sldMk cId="1298904085" sldId="378"/>
            <ac:spMk id="37" creationId="{9EC17FAF-8229-619C-3AEE-FBA93B6E31B0}"/>
          </ac:spMkLst>
        </pc:spChg>
        <pc:spChg chg="add mod">
          <ac:chgData name="Rahman, S M Atikur" userId="75436662-7151-4d1f-9973-921be870118f" providerId="ADAL" clId="{5087C560-7738-4A11-801E-70CAA25EB265}" dt="2025-11-19T04:05:40.204" v="2005" actId="2711"/>
          <ac:spMkLst>
            <pc:docMk/>
            <pc:sldMk cId="1298904085" sldId="378"/>
            <ac:spMk id="38" creationId="{C3ECBEBD-D450-88DF-5DFD-3D15CB054C0E}"/>
          </ac:spMkLst>
        </pc:spChg>
        <pc:spChg chg="add mod">
          <ac:chgData name="Rahman, S M Atikur" userId="75436662-7151-4d1f-9973-921be870118f" providerId="ADAL" clId="{5087C560-7738-4A11-801E-70CAA25EB265}" dt="2025-11-19T04:05:40.204" v="2005" actId="2711"/>
          <ac:spMkLst>
            <pc:docMk/>
            <pc:sldMk cId="1298904085" sldId="378"/>
            <ac:spMk id="44" creationId="{82F68DDC-C4A4-CF73-57CD-E99D70698140}"/>
          </ac:spMkLst>
        </pc:spChg>
        <pc:spChg chg="add mod">
          <ac:chgData name="Rahman, S M Atikur" userId="75436662-7151-4d1f-9973-921be870118f" providerId="ADAL" clId="{5087C560-7738-4A11-801E-70CAA25EB265}" dt="2025-11-20T03:43:25.447" v="2792" actId="1076"/>
          <ac:spMkLst>
            <pc:docMk/>
            <pc:sldMk cId="1298904085" sldId="378"/>
            <ac:spMk id="45" creationId="{D274FFA4-2A50-A4E1-C349-76A2D4E0DAD6}"/>
          </ac:spMkLst>
        </pc:spChg>
        <pc:spChg chg="add mod">
          <ac:chgData name="Rahman, S M Atikur" userId="75436662-7151-4d1f-9973-921be870118f" providerId="ADAL" clId="{5087C560-7738-4A11-801E-70CAA25EB265}" dt="2025-11-19T04:07:28.426" v="2037" actId="1076"/>
          <ac:spMkLst>
            <pc:docMk/>
            <pc:sldMk cId="1298904085" sldId="378"/>
            <ac:spMk id="46" creationId="{BED19B54-9938-EBBC-58D8-0169EDDF3C3D}"/>
          </ac:spMkLst>
        </pc:spChg>
        <pc:spChg chg="add mod">
          <ac:chgData name="Rahman, S M Atikur" userId="75436662-7151-4d1f-9973-921be870118f" providerId="ADAL" clId="{5087C560-7738-4A11-801E-70CAA25EB265}" dt="2025-11-19T04:09:20.420" v="2056" actId="1582"/>
          <ac:spMkLst>
            <pc:docMk/>
            <pc:sldMk cId="1298904085" sldId="378"/>
            <ac:spMk id="52" creationId="{DE7C7977-9645-7AB4-1985-6593B80B481F}"/>
          </ac:spMkLst>
        </pc:spChg>
        <pc:spChg chg="add mod">
          <ac:chgData name="Rahman, S M Atikur" userId="75436662-7151-4d1f-9973-921be870118f" providerId="ADAL" clId="{5087C560-7738-4A11-801E-70CAA25EB265}" dt="2025-11-20T04:05:32.670" v="2903" actId="1076"/>
          <ac:spMkLst>
            <pc:docMk/>
            <pc:sldMk cId="1298904085" sldId="378"/>
            <ac:spMk id="53" creationId="{982795E5-BA28-92C4-7C82-FD0AA5247792}"/>
          </ac:spMkLst>
        </pc:spChg>
        <pc:picChg chg="add mod">
          <ac:chgData name="Rahman, S M Atikur" userId="75436662-7151-4d1f-9973-921be870118f" providerId="ADAL" clId="{5087C560-7738-4A11-801E-70CAA25EB265}" dt="2025-11-19T04:06:05.962" v="2008" actId="1076"/>
          <ac:picMkLst>
            <pc:docMk/>
            <pc:sldMk cId="1298904085" sldId="378"/>
            <ac:picMk id="3" creationId="{3CF40508-F0B2-EBBC-37BB-B0C1504CC103}"/>
          </ac:picMkLst>
        </pc:picChg>
        <pc:picChg chg="add mod">
          <ac:chgData name="Rahman, S M Atikur" userId="75436662-7151-4d1f-9973-921be870118f" providerId="ADAL" clId="{5087C560-7738-4A11-801E-70CAA25EB265}" dt="2025-11-20T03:43:20.036" v="2791" actId="14100"/>
          <ac:picMkLst>
            <pc:docMk/>
            <pc:sldMk cId="1298904085" sldId="378"/>
            <ac:picMk id="7" creationId="{B8F544B9-A95F-21B9-65FA-D832BD3B641D}"/>
          </ac:picMkLst>
        </pc:picChg>
        <pc:picChg chg="add mod">
          <ac:chgData name="Rahman, S M Atikur" userId="75436662-7151-4d1f-9973-921be870118f" providerId="ADAL" clId="{5087C560-7738-4A11-801E-70CAA25EB265}" dt="2025-11-18T22:58:45.369" v="1383" actId="14100"/>
          <ac:picMkLst>
            <pc:docMk/>
            <pc:sldMk cId="1298904085" sldId="378"/>
            <ac:picMk id="11" creationId="{56FAC141-CE2B-AAE3-02AB-5B277AD2F9F1}"/>
          </ac:picMkLst>
        </pc:picChg>
        <pc:picChg chg="add mod">
          <ac:chgData name="Rahman, S M Atikur" userId="75436662-7151-4d1f-9973-921be870118f" providerId="ADAL" clId="{5087C560-7738-4A11-801E-70CAA25EB265}" dt="2025-11-18T22:59:50.821" v="1387" actId="14100"/>
          <ac:picMkLst>
            <pc:docMk/>
            <pc:sldMk cId="1298904085" sldId="378"/>
            <ac:picMk id="13" creationId="{9E74CFBA-4480-4469-74C5-5BE5A7F2AC53}"/>
          </ac:picMkLst>
        </pc:picChg>
        <pc:cxnChg chg="add mod">
          <ac:chgData name="Rahman, S M Atikur" userId="75436662-7151-4d1f-9973-921be870118f" providerId="ADAL" clId="{5087C560-7738-4A11-801E-70CAA25EB265}" dt="2025-11-18T23:06:53.654" v="1474" actId="1582"/>
          <ac:cxnSpMkLst>
            <pc:docMk/>
            <pc:sldMk cId="1298904085" sldId="378"/>
            <ac:cxnSpMk id="25" creationId="{B4339800-8E3C-9FBE-D9AA-0B51C50CBC71}"/>
          </ac:cxnSpMkLst>
        </pc:cxnChg>
        <pc:cxnChg chg="add mod">
          <ac:chgData name="Rahman, S M Atikur" userId="75436662-7151-4d1f-9973-921be870118f" providerId="ADAL" clId="{5087C560-7738-4A11-801E-70CAA25EB265}" dt="2025-11-18T23:06:41.677" v="1471" actId="1582"/>
          <ac:cxnSpMkLst>
            <pc:docMk/>
            <pc:sldMk cId="1298904085" sldId="378"/>
            <ac:cxnSpMk id="29" creationId="{EFABE851-7DC5-DBAC-14F3-05E99BCBA0D9}"/>
          </ac:cxnSpMkLst>
        </pc:cxnChg>
        <pc:cxnChg chg="add mod">
          <ac:chgData name="Rahman, S M Atikur" userId="75436662-7151-4d1f-9973-921be870118f" providerId="ADAL" clId="{5087C560-7738-4A11-801E-70CAA25EB265}" dt="2025-11-18T23:07:04.134" v="1476" actId="14100"/>
          <ac:cxnSpMkLst>
            <pc:docMk/>
            <pc:sldMk cId="1298904085" sldId="378"/>
            <ac:cxnSpMk id="31" creationId="{23930E39-BC98-2C72-9AAD-DD5F252597A2}"/>
          </ac:cxnSpMkLst>
        </pc:cxnChg>
        <pc:cxnChg chg="add mod">
          <ac:chgData name="Rahman, S M Atikur" userId="75436662-7151-4d1f-9973-921be870118f" providerId="ADAL" clId="{5087C560-7738-4A11-801E-70CAA25EB265}" dt="2025-11-18T23:07:20.951" v="1480" actId="14100"/>
          <ac:cxnSpMkLst>
            <pc:docMk/>
            <pc:sldMk cId="1298904085" sldId="378"/>
            <ac:cxnSpMk id="35" creationId="{F2257602-DD09-76F2-37FB-8EB079D8636C}"/>
          </ac:cxnSpMkLst>
        </pc:cxnChg>
        <pc:cxnChg chg="add mod">
          <ac:chgData name="Rahman, S M Atikur" userId="75436662-7151-4d1f-9973-921be870118f" providerId="ADAL" clId="{5087C560-7738-4A11-801E-70CAA25EB265}" dt="2025-11-19T04:03:25.769" v="1930" actId="1582"/>
          <ac:cxnSpMkLst>
            <pc:docMk/>
            <pc:sldMk cId="1298904085" sldId="378"/>
            <ac:cxnSpMk id="40" creationId="{AF5E7919-8E29-13A3-A7FE-869DC7A467A9}"/>
          </ac:cxnSpMkLst>
        </pc:cxnChg>
        <pc:cxnChg chg="add mod">
          <ac:chgData name="Rahman, S M Atikur" userId="75436662-7151-4d1f-9973-921be870118f" providerId="ADAL" clId="{5087C560-7738-4A11-801E-70CAA25EB265}" dt="2025-11-19T04:03:35.887" v="1933" actId="14100"/>
          <ac:cxnSpMkLst>
            <pc:docMk/>
            <pc:sldMk cId="1298904085" sldId="378"/>
            <ac:cxnSpMk id="42" creationId="{CB086B7B-1470-26FC-D1ED-7A7845F315D2}"/>
          </ac:cxnSpMkLst>
        </pc:cxnChg>
        <pc:cxnChg chg="add mod">
          <ac:chgData name="Rahman, S M Atikur" userId="75436662-7151-4d1f-9973-921be870118f" providerId="ADAL" clId="{5087C560-7738-4A11-801E-70CAA25EB265}" dt="2025-11-20T03:43:25.447" v="2792" actId="1076"/>
          <ac:cxnSpMkLst>
            <pc:docMk/>
            <pc:sldMk cId="1298904085" sldId="378"/>
            <ac:cxnSpMk id="55" creationId="{EBA62570-4796-7301-FBF8-F271A448F4C4}"/>
          </ac:cxnSpMkLst>
        </pc:cxnChg>
        <pc:cxnChg chg="add mod">
          <ac:chgData name="Rahman, S M Atikur" userId="75436662-7151-4d1f-9973-921be870118f" providerId="ADAL" clId="{5087C560-7738-4A11-801E-70CAA25EB265}" dt="2025-11-20T04:05:36.223" v="2904" actId="14100"/>
          <ac:cxnSpMkLst>
            <pc:docMk/>
            <pc:sldMk cId="1298904085" sldId="378"/>
            <ac:cxnSpMk id="57" creationId="{723C8641-6D60-7D6B-9A77-484B71B91537}"/>
          </ac:cxnSpMkLst>
        </pc:cxnChg>
      </pc:sldChg>
      <pc:sldChg chg="addSp modSp new mod ord modShow">
        <pc:chgData name="Rahman, S M Atikur" userId="75436662-7151-4d1f-9973-921be870118f" providerId="ADAL" clId="{5087C560-7738-4A11-801E-70CAA25EB265}" dt="2025-11-20T03:45:15.130" v="2822"/>
        <pc:sldMkLst>
          <pc:docMk/>
          <pc:sldMk cId="3354918958" sldId="379"/>
        </pc:sldMkLst>
        <pc:spChg chg="add mod">
          <ac:chgData name="Rahman, S M Atikur" userId="75436662-7151-4d1f-9973-921be870118f" providerId="ADAL" clId="{5087C560-7738-4A11-801E-70CAA25EB265}" dt="2025-11-18T23:14:20.593" v="1581" actId="1076"/>
          <ac:spMkLst>
            <pc:docMk/>
            <pc:sldMk cId="3354918958" sldId="379"/>
            <ac:spMk id="3" creationId="{3BE0E61F-A73F-E6BD-E29F-DB65196EDB61}"/>
          </ac:spMkLst>
        </pc:spChg>
        <pc:graphicFrameChg chg="add mod modGraphic">
          <ac:chgData name="Rahman, S M Atikur" userId="75436662-7151-4d1f-9973-921be870118f" providerId="ADAL" clId="{5087C560-7738-4A11-801E-70CAA25EB265}" dt="2025-11-18T23:13:59.115" v="1569" actId="1076"/>
          <ac:graphicFrameMkLst>
            <pc:docMk/>
            <pc:sldMk cId="3354918958" sldId="379"/>
            <ac:graphicFrameMk id="2" creationId="{45A1C451-E47A-5F15-8F51-E34080FF077C}"/>
          </ac:graphicFrameMkLst>
        </pc:graphicFrameChg>
      </pc:sldChg>
      <pc:sldChg chg="addSp delSp modSp new mod">
        <pc:chgData name="Rahman, S M Atikur" userId="75436662-7151-4d1f-9973-921be870118f" providerId="ADAL" clId="{5087C560-7738-4A11-801E-70CAA25EB265}" dt="2025-11-20T03:35:30.167" v="2721" actId="14100"/>
        <pc:sldMkLst>
          <pc:docMk/>
          <pc:sldMk cId="3131421204" sldId="380"/>
        </pc:sldMkLst>
        <pc:spChg chg="add mod">
          <ac:chgData name="Rahman, S M Atikur" userId="75436662-7151-4d1f-9973-921be870118f" providerId="ADAL" clId="{5087C560-7738-4A11-801E-70CAA25EB265}" dt="2025-11-19T05:00:59.089" v="2142" actId="1076"/>
          <ac:spMkLst>
            <pc:docMk/>
            <pc:sldMk cId="3131421204" sldId="380"/>
            <ac:spMk id="3" creationId="{99B8FE2C-C7BE-D33B-FA73-7050D0705E10}"/>
          </ac:spMkLst>
        </pc:spChg>
        <pc:picChg chg="add mod">
          <ac:chgData name="Rahman, S M Atikur" userId="75436662-7151-4d1f-9973-921be870118f" providerId="ADAL" clId="{5087C560-7738-4A11-801E-70CAA25EB265}" dt="2025-11-20T03:35:30.167" v="2721" actId="14100"/>
          <ac:picMkLst>
            <pc:docMk/>
            <pc:sldMk cId="3131421204" sldId="380"/>
            <ac:picMk id="7" creationId="{AAE43CEF-EF25-1BD2-237D-F3409A9ACCA4}"/>
          </ac:picMkLst>
        </pc:picChg>
      </pc:sldChg>
      <pc:sldChg chg="addSp modSp new mod ord modShow">
        <pc:chgData name="Rahman, S M Atikur" userId="75436662-7151-4d1f-9973-921be870118f" providerId="ADAL" clId="{5087C560-7738-4A11-801E-70CAA25EB265}" dt="2025-11-20T03:45:15.130" v="2822"/>
        <pc:sldMkLst>
          <pc:docMk/>
          <pc:sldMk cId="1474806684" sldId="382"/>
        </pc:sldMkLst>
        <pc:picChg chg="add mod">
          <ac:chgData name="Rahman, S M Atikur" userId="75436662-7151-4d1f-9973-921be870118f" providerId="ADAL" clId="{5087C560-7738-4A11-801E-70CAA25EB265}" dt="2025-11-19T05:15:12.592" v="2160" actId="14100"/>
          <ac:picMkLst>
            <pc:docMk/>
            <pc:sldMk cId="1474806684" sldId="382"/>
            <ac:picMk id="3" creationId="{1320F570-6758-7C17-EA09-F12FAB054288}"/>
          </ac:picMkLst>
        </pc:picChg>
      </pc:sldChg>
      <pc:sldChg chg="addSp modSp new mod">
        <pc:chgData name="Rahman, S M Atikur" userId="75436662-7151-4d1f-9973-921be870118f" providerId="ADAL" clId="{5087C560-7738-4A11-801E-70CAA25EB265}" dt="2025-11-20T03:27:12.409" v="2640" actId="14100"/>
        <pc:sldMkLst>
          <pc:docMk/>
          <pc:sldMk cId="1444586366" sldId="384"/>
        </pc:sldMkLst>
        <pc:spChg chg="add mod">
          <ac:chgData name="Rahman, S M Atikur" userId="75436662-7151-4d1f-9973-921be870118f" providerId="ADAL" clId="{5087C560-7738-4A11-801E-70CAA25EB265}" dt="2025-11-20T03:26:38.757" v="2632" actId="14100"/>
          <ac:spMkLst>
            <pc:docMk/>
            <pc:sldMk cId="1444586366" sldId="384"/>
            <ac:spMk id="4" creationId="{336B2C9C-6B2C-5F03-3A59-6103CD69FAE6}"/>
          </ac:spMkLst>
        </pc:spChg>
        <pc:picChg chg="add mod">
          <ac:chgData name="Rahman, S M Atikur" userId="75436662-7151-4d1f-9973-921be870118f" providerId="ADAL" clId="{5087C560-7738-4A11-801E-70CAA25EB265}" dt="2025-11-20T03:27:12.409" v="2640" actId="14100"/>
          <ac:picMkLst>
            <pc:docMk/>
            <pc:sldMk cId="1444586366" sldId="384"/>
            <ac:picMk id="3" creationId="{38D1E0FE-826F-E35F-E56B-E6386441A26C}"/>
          </ac:picMkLst>
        </pc:picChg>
      </pc:sldChg>
      <pc:sldChg chg="addSp delSp modSp new mod ord">
        <pc:chgData name="Rahman, S M Atikur" userId="75436662-7151-4d1f-9973-921be870118f" providerId="ADAL" clId="{5087C560-7738-4A11-801E-70CAA25EB265}" dt="2025-11-21T01:48:22.173" v="3188" actId="14100"/>
        <pc:sldMkLst>
          <pc:docMk/>
          <pc:sldMk cId="1888782849" sldId="385"/>
        </pc:sldMkLst>
        <pc:spChg chg="add mod">
          <ac:chgData name="Rahman, S M Atikur" userId="75436662-7151-4d1f-9973-921be870118f" providerId="ADAL" clId="{5087C560-7738-4A11-801E-70CAA25EB265}" dt="2025-11-20T01:20:50.702" v="2205" actId="1076"/>
          <ac:spMkLst>
            <pc:docMk/>
            <pc:sldMk cId="1888782849" sldId="385"/>
            <ac:spMk id="3" creationId="{14E5863D-6B97-31C3-9F68-93577CC37F18}"/>
          </ac:spMkLst>
        </pc:spChg>
        <pc:spChg chg="add mod">
          <ac:chgData name="Rahman, S M Atikur" userId="75436662-7151-4d1f-9973-921be870118f" providerId="ADAL" clId="{5087C560-7738-4A11-801E-70CAA25EB265}" dt="2025-11-21T01:35:56.355" v="3179" actId="1076"/>
          <ac:spMkLst>
            <pc:docMk/>
            <pc:sldMk cId="1888782849" sldId="385"/>
            <ac:spMk id="5" creationId="{B32F4DBE-3BB3-7C3E-D127-AF9B39EA7612}"/>
          </ac:spMkLst>
        </pc:spChg>
        <pc:spChg chg="add mod">
          <ac:chgData name="Rahman, S M Atikur" userId="75436662-7151-4d1f-9973-921be870118f" providerId="ADAL" clId="{5087C560-7738-4A11-801E-70CAA25EB265}" dt="2025-11-21T01:36:04.722" v="3183" actId="1076"/>
          <ac:spMkLst>
            <pc:docMk/>
            <pc:sldMk cId="1888782849" sldId="385"/>
            <ac:spMk id="13" creationId="{BC2A3671-FD38-DE43-835F-9C2600375B2E}"/>
          </ac:spMkLst>
        </pc:spChg>
        <pc:spChg chg="add mod">
          <ac:chgData name="Rahman, S M Atikur" userId="75436662-7151-4d1f-9973-921be870118f" providerId="ADAL" clId="{5087C560-7738-4A11-801E-70CAA25EB265}" dt="2025-11-21T01:48:22.173" v="3188" actId="14100"/>
          <ac:spMkLst>
            <pc:docMk/>
            <pc:sldMk cId="1888782849" sldId="385"/>
            <ac:spMk id="15" creationId="{DABBC9DB-7EE8-F138-F88F-7A145C46213A}"/>
          </ac:spMkLst>
        </pc:spChg>
      </pc:sldChg>
      <pc:sldChg chg="addSp modSp new mod ord">
        <pc:chgData name="Rahman, S M Atikur" userId="75436662-7151-4d1f-9973-921be870118f" providerId="ADAL" clId="{5087C560-7738-4A11-801E-70CAA25EB265}" dt="2025-11-20T01:56:55.438" v="2384" actId="14100"/>
        <pc:sldMkLst>
          <pc:docMk/>
          <pc:sldMk cId="1607255787" sldId="386"/>
        </pc:sldMkLst>
        <pc:spChg chg="add mod">
          <ac:chgData name="Rahman, S M Atikur" userId="75436662-7151-4d1f-9973-921be870118f" providerId="ADAL" clId="{5087C560-7738-4A11-801E-70CAA25EB265}" dt="2025-11-20T01:31:14.547" v="2261" actId="313"/>
          <ac:spMkLst>
            <pc:docMk/>
            <pc:sldMk cId="1607255787" sldId="386"/>
            <ac:spMk id="4" creationId="{0BEB4E3C-CBBB-BAC8-FFEE-08709E1C3FDA}"/>
          </ac:spMkLst>
        </pc:spChg>
        <pc:spChg chg="add mod">
          <ac:chgData name="Rahman, S M Atikur" userId="75436662-7151-4d1f-9973-921be870118f" providerId="ADAL" clId="{5087C560-7738-4A11-801E-70CAA25EB265}" dt="2025-11-20T01:56:55.438" v="2384" actId="14100"/>
          <ac:spMkLst>
            <pc:docMk/>
            <pc:sldMk cId="1607255787" sldId="386"/>
            <ac:spMk id="5" creationId="{A175E0C9-5F9D-5E59-CEFC-8E479E917EBF}"/>
          </ac:spMkLst>
        </pc:spChg>
        <pc:graphicFrameChg chg="add mod">
          <ac:chgData name="Rahman, S M Atikur" userId="75436662-7151-4d1f-9973-921be870118f" providerId="ADAL" clId="{5087C560-7738-4A11-801E-70CAA25EB265}" dt="2025-11-20T01:30:29.523" v="2227" actId="1076"/>
          <ac:graphicFrameMkLst>
            <pc:docMk/>
            <pc:sldMk cId="1607255787" sldId="386"/>
            <ac:graphicFrameMk id="2" creationId="{07D36FEB-FB75-24D7-90EF-DE18971B15CC}"/>
          </ac:graphicFrameMkLst>
        </pc:graphicFrameChg>
        <pc:picChg chg="add mod">
          <ac:chgData name="Rahman, S M Atikur" userId="75436662-7151-4d1f-9973-921be870118f" providerId="ADAL" clId="{5087C560-7738-4A11-801E-70CAA25EB265}" dt="2025-11-20T01:30:34.957" v="2230" actId="1076"/>
          <ac:picMkLst>
            <pc:docMk/>
            <pc:sldMk cId="1607255787" sldId="386"/>
            <ac:picMk id="3" creationId="{540B6D8B-8DAF-3461-B881-424B7B6DCF21}"/>
          </ac:picMkLst>
        </pc:picChg>
      </pc:sldChg>
      <pc:sldChg chg="addSp delSp modSp new mod">
        <pc:chgData name="Rahman, S M Atikur" userId="75436662-7151-4d1f-9973-921be870118f" providerId="ADAL" clId="{5087C560-7738-4A11-801E-70CAA25EB265}" dt="2025-11-20T15:53:51.015" v="2996" actId="12"/>
        <pc:sldMkLst>
          <pc:docMk/>
          <pc:sldMk cId="3936206260" sldId="387"/>
        </pc:sldMkLst>
        <pc:spChg chg="add mod">
          <ac:chgData name="Rahman, S M Atikur" userId="75436662-7151-4d1f-9973-921be870118f" providerId="ADAL" clId="{5087C560-7738-4A11-801E-70CAA25EB265}" dt="2025-11-20T15:53:35.042" v="2995" actId="20577"/>
          <ac:spMkLst>
            <pc:docMk/>
            <pc:sldMk cId="3936206260" sldId="387"/>
            <ac:spMk id="3" creationId="{15ACAAD4-9AE0-BE50-0773-E61F9AEFEEA7}"/>
          </ac:spMkLst>
        </pc:spChg>
        <pc:spChg chg="add mod">
          <ac:chgData name="Rahman, S M Atikur" userId="75436662-7151-4d1f-9973-921be870118f" providerId="ADAL" clId="{5087C560-7738-4A11-801E-70CAA25EB265}" dt="2025-11-20T01:55:29.522" v="2326" actId="1076"/>
          <ac:spMkLst>
            <pc:docMk/>
            <pc:sldMk cId="3936206260" sldId="387"/>
            <ac:spMk id="5" creationId="{3D495E3E-625E-8E52-1E0D-6B67FAFCBA5B}"/>
          </ac:spMkLst>
        </pc:spChg>
        <pc:spChg chg="add mod">
          <ac:chgData name="Rahman, S M Atikur" userId="75436662-7151-4d1f-9973-921be870118f" providerId="ADAL" clId="{5087C560-7738-4A11-801E-70CAA25EB265}" dt="2025-11-20T15:53:51.015" v="2996" actId="12"/>
          <ac:spMkLst>
            <pc:docMk/>
            <pc:sldMk cId="3936206260" sldId="387"/>
            <ac:spMk id="6" creationId="{F58C4920-7DB3-86C7-1460-496C3757E05B}"/>
          </ac:spMkLst>
        </pc:spChg>
      </pc:sldChg>
      <pc:sldChg chg="addSp delSp modSp new mod">
        <pc:chgData name="Rahman, S M Atikur" userId="75436662-7151-4d1f-9973-921be870118f" providerId="ADAL" clId="{5087C560-7738-4A11-801E-70CAA25EB265}" dt="2025-11-20T16:20:28.809" v="3166" actId="14100"/>
        <pc:sldMkLst>
          <pc:docMk/>
          <pc:sldMk cId="421697803" sldId="388"/>
        </pc:sldMkLst>
        <pc:spChg chg="add mod">
          <ac:chgData name="Rahman, S M Atikur" userId="75436662-7151-4d1f-9973-921be870118f" providerId="ADAL" clId="{5087C560-7738-4A11-801E-70CAA25EB265}" dt="2025-11-20T16:19:50.371" v="3161" actId="1076"/>
          <ac:spMkLst>
            <pc:docMk/>
            <pc:sldMk cId="421697803" sldId="388"/>
            <ac:spMk id="7" creationId="{D1AF15C1-16B9-2CE3-B3F2-00BB963EFFAD}"/>
          </ac:spMkLst>
        </pc:spChg>
        <pc:spChg chg="add mod">
          <ac:chgData name="Rahman, S M Atikur" userId="75436662-7151-4d1f-9973-921be870118f" providerId="ADAL" clId="{5087C560-7738-4A11-801E-70CAA25EB265}" dt="2025-11-20T16:19:43.765" v="3159" actId="208"/>
          <ac:spMkLst>
            <pc:docMk/>
            <pc:sldMk cId="421697803" sldId="388"/>
            <ac:spMk id="8" creationId="{2EFF13F2-60C7-61D6-B807-692958E40F05}"/>
          </ac:spMkLst>
        </pc:spChg>
        <pc:spChg chg="add mod">
          <ac:chgData name="Rahman, S M Atikur" userId="75436662-7151-4d1f-9973-921be870118f" providerId="ADAL" clId="{5087C560-7738-4A11-801E-70CAA25EB265}" dt="2025-11-20T16:19:38.174" v="3158" actId="208"/>
          <ac:spMkLst>
            <pc:docMk/>
            <pc:sldMk cId="421697803" sldId="388"/>
            <ac:spMk id="9" creationId="{F2C274A2-DBED-C98E-C9F1-DC36DB0A65B0}"/>
          </ac:spMkLst>
        </pc:spChg>
        <pc:graphicFrameChg chg="add mod modGraphic">
          <ac:chgData name="Rahman, S M Atikur" userId="75436662-7151-4d1f-9973-921be870118f" providerId="ADAL" clId="{5087C560-7738-4A11-801E-70CAA25EB265}" dt="2025-11-20T16:20:28.809" v="3166" actId="14100"/>
          <ac:graphicFrameMkLst>
            <pc:docMk/>
            <pc:sldMk cId="421697803" sldId="388"/>
            <ac:graphicFrameMk id="4" creationId="{60C6ADAB-2F04-76B5-A819-AB7C375EB13B}"/>
          </ac:graphicFrameMkLst>
        </pc:graphicFrameChg>
        <pc:graphicFrameChg chg="add mod modGraphic">
          <ac:chgData name="Rahman, S M Atikur" userId="75436662-7151-4d1f-9973-921be870118f" providerId="ADAL" clId="{5087C560-7738-4A11-801E-70CAA25EB265}" dt="2025-11-20T16:19:30.046" v="3157"/>
          <ac:graphicFrameMkLst>
            <pc:docMk/>
            <pc:sldMk cId="421697803" sldId="388"/>
            <ac:graphicFrameMk id="5" creationId="{02DC753A-12A7-CF06-16CB-E5C269B549D4}"/>
          </ac:graphicFrameMkLst>
        </pc:graphicFrameChg>
      </pc:sldChg>
      <pc:sldChg chg="addSp modSp new mod">
        <pc:chgData name="Rahman, S M Atikur" userId="75436662-7151-4d1f-9973-921be870118f" providerId="ADAL" clId="{5087C560-7738-4A11-801E-70CAA25EB265}" dt="2025-11-20T16:20:44.498" v="3168" actId="688"/>
        <pc:sldMkLst>
          <pc:docMk/>
          <pc:sldMk cId="3451023385" sldId="389"/>
        </pc:sldMkLst>
        <pc:spChg chg="add mod">
          <ac:chgData name="Rahman, S M Atikur" userId="75436662-7151-4d1f-9973-921be870118f" providerId="ADAL" clId="{5087C560-7738-4A11-801E-70CAA25EB265}" dt="2025-11-20T03:17:42.806" v="2626" actId="20577"/>
          <ac:spMkLst>
            <pc:docMk/>
            <pc:sldMk cId="3451023385" sldId="389"/>
            <ac:spMk id="4" creationId="{56D8157C-C6E8-5471-8500-BDCC42133C23}"/>
          </ac:spMkLst>
        </pc:spChg>
        <pc:spChg chg="add mod">
          <ac:chgData name="Rahman, S M Atikur" userId="75436662-7151-4d1f-9973-921be870118f" providerId="ADAL" clId="{5087C560-7738-4A11-801E-70CAA25EB265}" dt="2025-11-20T16:20:40.758" v="3167" actId="688"/>
          <ac:spMkLst>
            <pc:docMk/>
            <pc:sldMk cId="3451023385" sldId="389"/>
            <ac:spMk id="5" creationId="{D370036A-A6C4-5F49-A10D-42113F6476C6}"/>
          </ac:spMkLst>
        </pc:spChg>
        <pc:spChg chg="add mod">
          <ac:chgData name="Rahman, S M Atikur" userId="75436662-7151-4d1f-9973-921be870118f" providerId="ADAL" clId="{5087C560-7738-4A11-801E-70CAA25EB265}" dt="2025-11-20T16:20:44.498" v="3168" actId="688"/>
          <ac:spMkLst>
            <pc:docMk/>
            <pc:sldMk cId="3451023385" sldId="389"/>
            <ac:spMk id="6" creationId="{B3660993-2630-03CF-F279-EAED9BD5420B}"/>
          </ac:spMkLst>
        </pc:spChg>
        <pc:graphicFrameChg chg="add mod modGraphic">
          <ac:chgData name="Rahman, S M Atikur" userId="75436662-7151-4d1f-9973-921be870118f" providerId="ADAL" clId="{5087C560-7738-4A11-801E-70CAA25EB265}" dt="2025-11-20T16:20:21.256" v="3165" actId="14100"/>
          <ac:graphicFrameMkLst>
            <pc:docMk/>
            <pc:sldMk cId="3451023385" sldId="389"/>
            <ac:graphicFrameMk id="2" creationId="{80B0B3CF-943E-A54B-3CF6-D891CAEACA5A}"/>
          </ac:graphicFrameMkLst>
        </pc:graphicFrameChg>
        <pc:graphicFrameChg chg="add mod modGraphic">
          <ac:chgData name="Rahman, S M Atikur" userId="75436662-7151-4d1f-9973-921be870118f" providerId="ADAL" clId="{5087C560-7738-4A11-801E-70CAA25EB265}" dt="2025-11-20T16:18:48.782" v="3147" actId="14100"/>
          <ac:graphicFrameMkLst>
            <pc:docMk/>
            <pc:sldMk cId="3451023385" sldId="389"/>
            <ac:graphicFrameMk id="3" creationId="{6060412A-792C-260E-71A3-7D2F71C86872}"/>
          </ac:graphicFrameMkLst>
        </pc:graphicFrameChg>
      </pc:sldChg>
      <pc:sldChg chg="addSp modSp new mod">
        <pc:chgData name="Rahman, S M Atikur" userId="75436662-7151-4d1f-9973-921be870118f" providerId="ADAL" clId="{5087C560-7738-4A11-801E-70CAA25EB265}" dt="2025-11-20T15:56:14.855" v="3028" actId="20577"/>
        <pc:sldMkLst>
          <pc:docMk/>
          <pc:sldMk cId="858712817" sldId="390"/>
        </pc:sldMkLst>
        <pc:spChg chg="add mod">
          <ac:chgData name="Rahman, S M Atikur" userId="75436662-7151-4d1f-9973-921be870118f" providerId="ADAL" clId="{5087C560-7738-4A11-801E-70CAA25EB265}" dt="2025-11-20T15:56:14.855" v="3028" actId="20577"/>
          <ac:spMkLst>
            <pc:docMk/>
            <pc:sldMk cId="858712817" sldId="390"/>
            <ac:spMk id="3" creationId="{5EA14CB5-FE59-D05A-EAF2-92CC4387EBD5}"/>
          </ac:spMkLst>
        </pc:spChg>
        <pc:spChg chg="add mod">
          <ac:chgData name="Rahman, S M Atikur" userId="75436662-7151-4d1f-9973-921be870118f" providerId="ADAL" clId="{5087C560-7738-4A11-801E-70CAA25EB265}" dt="2025-11-20T15:55:34.703" v="3023" actId="20577"/>
          <ac:spMkLst>
            <pc:docMk/>
            <pc:sldMk cId="858712817" sldId="390"/>
            <ac:spMk id="4" creationId="{892BB4C4-62B3-7831-0F97-01D293C12200}"/>
          </ac:spMkLst>
        </pc:spChg>
      </pc:sldChg>
      <pc:sldChg chg="addSp delSp modSp new mod">
        <pc:chgData name="Rahman, S M Atikur" userId="75436662-7151-4d1f-9973-921be870118f" providerId="ADAL" clId="{5087C560-7738-4A11-801E-70CAA25EB265}" dt="2025-11-21T01:35:22.952" v="3178" actId="478"/>
        <pc:sldMkLst>
          <pc:docMk/>
          <pc:sldMk cId="3384780520" sldId="391"/>
        </pc:sldMkLst>
      </pc:sldChg>
      <pc:sldChg chg="addSp delSp modSp new mod">
        <pc:chgData name="Rahman, S M Atikur" userId="75436662-7151-4d1f-9973-921be870118f" providerId="ADAL" clId="{5087C560-7738-4A11-801E-70CAA25EB265}" dt="2025-11-23T01:25:49.223" v="3317" actId="1076"/>
        <pc:sldMkLst>
          <pc:docMk/>
          <pc:sldMk cId="2610463911" sldId="392"/>
        </pc:sldMkLst>
        <pc:spChg chg="add mod">
          <ac:chgData name="Rahman, S M Atikur" userId="75436662-7151-4d1f-9973-921be870118f" providerId="ADAL" clId="{5087C560-7738-4A11-801E-70CAA25EB265}" dt="2025-11-23T01:24:45.402" v="3311" actId="1076"/>
          <ac:spMkLst>
            <pc:docMk/>
            <pc:sldMk cId="2610463911" sldId="392"/>
            <ac:spMk id="4" creationId="{3E2FE892-F5E2-307A-2DE7-A9EE55E2AD68}"/>
          </ac:spMkLst>
        </pc:spChg>
        <pc:picChg chg="add mod">
          <ac:chgData name="Rahman, S M Atikur" userId="75436662-7151-4d1f-9973-921be870118f" providerId="ADAL" clId="{5087C560-7738-4A11-801E-70CAA25EB265}" dt="2025-11-23T01:25:49.223" v="3317" actId="1076"/>
          <ac:picMkLst>
            <pc:docMk/>
            <pc:sldMk cId="2610463911" sldId="392"/>
            <ac:picMk id="6" creationId="{AD5CDDFA-65D9-5D19-CBE4-730A464F7B29}"/>
          </ac:picMkLst>
        </pc:picChg>
      </pc:sldChg>
      <pc:sldChg chg="addSp delSp modSp new mod ord">
        <pc:chgData name="Rahman, S M Atikur" userId="75436662-7151-4d1f-9973-921be870118f" providerId="ADAL" clId="{5087C560-7738-4A11-801E-70CAA25EB265}" dt="2025-11-23T02:05:53.217" v="3465" actId="14100"/>
        <pc:sldMkLst>
          <pc:docMk/>
          <pc:sldMk cId="1530662049" sldId="393"/>
        </pc:sldMkLst>
        <pc:spChg chg="add mod">
          <ac:chgData name="Rahman, S M Atikur" userId="75436662-7151-4d1f-9973-921be870118f" providerId="ADAL" clId="{5087C560-7738-4A11-801E-70CAA25EB265}" dt="2025-11-23T01:48:00.241" v="3382" actId="113"/>
          <ac:spMkLst>
            <pc:docMk/>
            <pc:sldMk cId="1530662049" sldId="393"/>
            <ac:spMk id="8" creationId="{74811355-CAB9-BDED-BEFD-BB24AB888974}"/>
          </ac:spMkLst>
        </pc:spChg>
        <pc:picChg chg="add mod">
          <ac:chgData name="Rahman, S M Atikur" userId="75436662-7151-4d1f-9973-921be870118f" providerId="ADAL" clId="{5087C560-7738-4A11-801E-70CAA25EB265}" dt="2025-11-23T01:47:28.321" v="3339" actId="1076"/>
          <ac:picMkLst>
            <pc:docMk/>
            <pc:sldMk cId="1530662049" sldId="393"/>
            <ac:picMk id="6" creationId="{3EA28400-3E30-FEFB-CB70-1130F27264A8}"/>
          </ac:picMkLst>
        </pc:picChg>
        <pc:picChg chg="add mod">
          <ac:chgData name="Rahman, S M Atikur" userId="75436662-7151-4d1f-9973-921be870118f" providerId="ADAL" clId="{5087C560-7738-4A11-801E-70CAA25EB265}" dt="2025-11-23T02:05:53.217" v="3465" actId="14100"/>
          <ac:picMkLst>
            <pc:docMk/>
            <pc:sldMk cId="1530662049" sldId="393"/>
            <ac:picMk id="9" creationId="{7720C57E-AED7-BEB1-2B99-CDC8E71AA85B}"/>
          </ac:picMkLst>
        </pc:picChg>
      </pc:sldChg>
      <pc:sldChg chg="addSp delSp modSp new mod ord">
        <pc:chgData name="Rahman, S M Atikur" userId="75436662-7151-4d1f-9973-921be870118f" providerId="ADAL" clId="{5087C560-7738-4A11-801E-70CAA25EB265}" dt="2025-11-23T01:57:43.950" v="3406"/>
        <pc:sldMkLst>
          <pc:docMk/>
          <pc:sldMk cId="2412215588" sldId="394"/>
        </pc:sldMkLst>
        <pc:spChg chg="add mod">
          <ac:chgData name="Rahman, S M Atikur" userId="75436662-7151-4d1f-9973-921be870118f" providerId="ADAL" clId="{5087C560-7738-4A11-801E-70CAA25EB265}" dt="2025-11-23T01:48:17.341" v="3388" actId="1076"/>
          <ac:spMkLst>
            <pc:docMk/>
            <pc:sldMk cId="2412215588" sldId="394"/>
            <ac:spMk id="15" creationId="{50ADC4CD-E540-7C4D-08E6-DC782BFE813C}"/>
          </ac:spMkLst>
        </pc:spChg>
        <pc:picChg chg="add mod">
          <ac:chgData name="Rahman, S M Atikur" userId="75436662-7151-4d1f-9973-921be870118f" providerId="ADAL" clId="{5087C560-7738-4A11-801E-70CAA25EB265}" dt="2025-11-23T01:48:12.464" v="3386" actId="1076"/>
          <ac:picMkLst>
            <pc:docMk/>
            <pc:sldMk cId="2412215588" sldId="394"/>
            <ac:picMk id="7" creationId="{A6B4081C-7B47-52D0-1582-3D3EB2220F82}"/>
          </ac:picMkLst>
        </pc:picChg>
        <pc:picChg chg="add mod">
          <ac:chgData name="Rahman, S M Atikur" userId="75436662-7151-4d1f-9973-921be870118f" providerId="ADAL" clId="{5087C560-7738-4A11-801E-70CAA25EB265}" dt="2025-11-23T01:53:04.409" v="3390" actId="14100"/>
          <ac:picMkLst>
            <pc:docMk/>
            <pc:sldMk cId="2412215588" sldId="394"/>
            <ac:picMk id="8" creationId="{17D9F395-CA5A-0977-E63F-E4996FD66AF3}"/>
          </ac:picMkLst>
        </pc:picChg>
        <pc:picChg chg="add mod">
          <ac:chgData name="Rahman, S M Atikur" userId="75436662-7151-4d1f-9973-921be870118f" providerId="ADAL" clId="{5087C560-7738-4A11-801E-70CAA25EB265}" dt="2025-11-23T01:48:11.135" v="3385" actId="1076"/>
          <ac:picMkLst>
            <pc:docMk/>
            <pc:sldMk cId="2412215588" sldId="394"/>
            <ac:picMk id="9" creationId="{BC27D288-C5D7-268D-A41D-883A4C7216AF}"/>
          </ac:picMkLst>
        </pc:picChg>
        <pc:picChg chg="add mod">
          <ac:chgData name="Rahman, S M Atikur" userId="75436662-7151-4d1f-9973-921be870118f" providerId="ADAL" clId="{5087C560-7738-4A11-801E-70CAA25EB265}" dt="2025-11-23T01:48:07.418" v="3383" actId="1076"/>
          <ac:picMkLst>
            <pc:docMk/>
            <pc:sldMk cId="2412215588" sldId="394"/>
            <ac:picMk id="12" creationId="{03E4F318-0304-E92B-DC63-096B9AB19FCA}"/>
          </ac:picMkLst>
        </pc:picChg>
        <pc:picChg chg="add mod">
          <ac:chgData name="Rahman, S M Atikur" userId="75436662-7151-4d1f-9973-921be870118f" providerId="ADAL" clId="{5087C560-7738-4A11-801E-70CAA25EB265}" dt="2025-11-23T01:53:13.314" v="3395" actId="1076"/>
          <ac:picMkLst>
            <pc:docMk/>
            <pc:sldMk cId="2412215588" sldId="394"/>
            <ac:picMk id="16" creationId="{1BB79848-AD18-CA91-B134-F7E58121B6B9}"/>
          </ac:picMkLst>
        </pc:picChg>
      </pc:sldChg>
      <pc:sldChg chg="addSp delSp modSp new mod ord">
        <pc:chgData name="Rahman, S M Atikur" userId="75436662-7151-4d1f-9973-921be870118f" providerId="ADAL" clId="{5087C560-7738-4A11-801E-70CAA25EB265}" dt="2025-11-23T02:21:31.461" v="3508" actId="20577"/>
        <pc:sldMkLst>
          <pc:docMk/>
          <pc:sldMk cId="783595343" sldId="395"/>
        </pc:sldMkLst>
        <pc:spChg chg="add mod">
          <ac:chgData name="Rahman, S M Atikur" userId="75436662-7151-4d1f-9973-921be870118f" providerId="ADAL" clId="{5087C560-7738-4A11-801E-70CAA25EB265}" dt="2025-11-23T02:21:16.771" v="3487" actId="1076"/>
          <ac:spMkLst>
            <pc:docMk/>
            <pc:sldMk cId="783595343" sldId="395"/>
            <ac:spMk id="10" creationId="{867DCB28-8A45-19F0-0F6E-5B3F4339BA4E}"/>
          </ac:spMkLst>
        </pc:spChg>
        <pc:spChg chg="add mod">
          <ac:chgData name="Rahman, S M Atikur" userId="75436662-7151-4d1f-9973-921be870118f" providerId="ADAL" clId="{5087C560-7738-4A11-801E-70CAA25EB265}" dt="2025-11-23T02:21:26.803" v="3500" actId="20577"/>
          <ac:spMkLst>
            <pc:docMk/>
            <pc:sldMk cId="783595343" sldId="395"/>
            <ac:spMk id="11" creationId="{C5484BD2-5DA8-1F63-6DE4-B5E770B2DC3A}"/>
          </ac:spMkLst>
        </pc:spChg>
        <pc:spChg chg="add mod">
          <ac:chgData name="Rahman, S M Atikur" userId="75436662-7151-4d1f-9973-921be870118f" providerId="ADAL" clId="{5087C560-7738-4A11-801E-70CAA25EB265}" dt="2025-11-23T02:21:31.461" v="3508" actId="20577"/>
          <ac:spMkLst>
            <pc:docMk/>
            <pc:sldMk cId="783595343" sldId="395"/>
            <ac:spMk id="12" creationId="{44C653C8-1550-ACEE-AE78-02B1C72F0DC7}"/>
          </ac:spMkLst>
        </pc:spChg>
        <pc:picChg chg="add mod">
          <ac:chgData name="Rahman, S M Atikur" userId="75436662-7151-4d1f-9973-921be870118f" providerId="ADAL" clId="{5087C560-7738-4A11-801E-70CAA25EB265}" dt="2025-11-23T02:20:55.321" v="3475" actId="14100"/>
          <ac:picMkLst>
            <pc:docMk/>
            <pc:sldMk cId="783595343" sldId="395"/>
            <ac:picMk id="4" creationId="{CB579F44-025C-A2C8-95A5-9C62FBE7E18A}"/>
          </ac:picMkLst>
        </pc:picChg>
        <pc:picChg chg="add mod">
          <ac:chgData name="Rahman, S M Atikur" userId="75436662-7151-4d1f-9973-921be870118f" providerId="ADAL" clId="{5087C560-7738-4A11-801E-70CAA25EB265}" dt="2025-11-23T02:20:52.740" v="3474" actId="14100"/>
          <ac:picMkLst>
            <pc:docMk/>
            <pc:sldMk cId="783595343" sldId="395"/>
            <ac:picMk id="5" creationId="{7684C862-2514-DF35-4ECD-37EB6FE7DC2B}"/>
          </ac:picMkLst>
        </pc:picChg>
        <pc:picChg chg="add mod">
          <ac:chgData name="Rahman, S M Atikur" userId="75436662-7151-4d1f-9973-921be870118f" providerId="ADAL" clId="{5087C560-7738-4A11-801E-70CAA25EB265}" dt="2025-11-23T02:20:36.141" v="3466" actId="1076"/>
          <ac:picMkLst>
            <pc:docMk/>
            <pc:sldMk cId="783595343" sldId="395"/>
            <ac:picMk id="6" creationId="{F9E949A5-E863-DF51-A182-6691B809FB5B}"/>
          </ac:picMkLst>
        </pc:picChg>
        <pc:picChg chg="add mod">
          <ac:chgData name="Rahman, S M Atikur" userId="75436662-7151-4d1f-9973-921be870118f" providerId="ADAL" clId="{5087C560-7738-4A11-801E-70CAA25EB265}" dt="2025-11-23T02:20:47.350" v="3472" actId="14100"/>
          <ac:picMkLst>
            <pc:docMk/>
            <pc:sldMk cId="783595343" sldId="395"/>
            <ac:picMk id="7" creationId="{F04614A3-5714-393F-EAFE-723E4A268788}"/>
          </ac:picMkLst>
        </pc:picChg>
        <pc:picChg chg="add mod">
          <ac:chgData name="Rahman, S M Atikur" userId="75436662-7151-4d1f-9973-921be870118f" providerId="ADAL" clId="{5087C560-7738-4A11-801E-70CAA25EB265}" dt="2025-11-23T02:20:37.901" v="3467" actId="1076"/>
          <ac:picMkLst>
            <pc:docMk/>
            <pc:sldMk cId="783595343" sldId="395"/>
            <ac:picMk id="8" creationId="{BC53CC44-0DD8-DBE1-665A-F73F25220B88}"/>
          </ac:picMkLst>
        </pc:picChg>
        <pc:picChg chg="add mod">
          <ac:chgData name="Rahman, S M Atikur" userId="75436662-7151-4d1f-9973-921be870118f" providerId="ADAL" clId="{5087C560-7738-4A11-801E-70CAA25EB265}" dt="2025-11-23T02:20:41.636" v="3469" actId="14100"/>
          <ac:picMkLst>
            <pc:docMk/>
            <pc:sldMk cId="783595343" sldId="395"/>
            <ac:picMk id="9" creationId="{C08AACEB-AA6A-D990-C98B-BABFF7C2F5B3}"/>
          </ac:picMkLst>
        </pc:picChg>
      </pc:sldChg>
      <pc:sldChg chg="addSp delSp modSp new mod ord">
        <pc:chgData name="Rahman, S M Atikur" userId="75436662-7151-4d1f-9973-921be870118f" providerId="ADAL" clId="{5087C560-7738-4A11-801E-70CAA25EB265}" dt="2025-11-26T05:14:57.541" v="3638"/>
        <pc:sldMkLst>
          <pc:docMk/>
          <pc:sldMk cId="1634103224" sldId="396"/>
        </pc:sldMkLst>
        <pc:picChg chg="add mod">
          <ac:chgData name="Rahman, S M Atikur" userId="75436662-7151-4d1f-9973-921be870118f" providerId="ADAL" clId="{5087C560-7738-4A11-801E-70CAA25EB265}" dt="2025-11-26T04:23:27.348" v="3593" actId="1076"/>
          <ac:picMkLst>
            <pc:docMk/>
            <pc:sldMk cId="1634103224" sldId="396"/>
            <ac:picMk id="15" creationId="{93E5DD1B-CDAB-CFE5-F7D7-3CF4135B3CE1}"/>
          </ac:picMkLst>
        </pc:picChg>
        <pc:picChg chg="add mod">
          <ac:chgData name="Rahman, S M Atikur" userId="75436662-7151-4d1f-9973-921be870118f" providerId="ADAL" clId="{5087C560-7738-4A11-801E-70CAA25EB265}" dt="2025-11-26T04:23:28.708" v="3594" actId="1076"/>
          <ac:picMkLst>
            <pc:docMk/>
            <pc:sldMk cId="1634103224" sldId="396"/>
            <ac:picMk id="16" creationId="{0CE63F2E-C732-8CBA-88AB-CC37E1019184}"/>
          </ac:picMkLst>
        </pc:picChg>
        <pc:picChg chg="add mod">
          <ac:chgData name="Rahman, S M Atikur" userId="75436662-7151-4d1f-9973-921be870118f" providerId="ADAL" clId="{5087C560-7738-4A11-801E-70CAA25EB265}" dt="2025-11-26T05:06:10.718" v="3616" actId="1076"/>
          <ac:picMkLst>
            <pc:docMk/>
            <pc:sldMk cId="1634103224" sldId="396"/>
            <ac:picMk id="17" creationId="{7E6566BA-167A-5631-7AAF-0AC05844626B}"/>
          </ac:picMkLst>
        </pc:picChg>
        <pc:picChg chg="add mod">
          <ac:chgData name="Rahman, S M Atikur" userId="75436662-7151-4d1f-9973-921be870118f" providerId="ADAL" clId="{5087C560-7738-4A11-801E-70CAA25EB265}" dt="2025-11-26T05:06:22.383" v="3622" actId="14100"/>
          <ac:picMkLst>
            <pc:docMk/>
            <pc:sldMk cId="1634103224" sldId="396"/>
            <ac:picMk id="19" creationId="{4E910775-A474-B850-5AC1-953632AF29D2}"/>
          </ac:picMkLst>
        </pc:picChg>
      </pc:sldChg>
      <pc:sldChg chg="addSp delSp modSp new mod">
        <pc:chgData name="Rahman, S M Atikur" userId="75436662-7151-4d1f-9973-921be870118f" providerId="ADAL" clId="{5087C560-7738-4A11-801E-70CAA25EB265}" dt="2025-11-26T05:06:06.871" v="3614" actId="14100"/>
        <pc:sldMkLst>
          <pc:docMk/>
          <pc:sldMk cId="2627952398" sldId="397"/>
        </pc:sldMkLst>
        <pc:picChg chg="add mod">
          <ac:chgData name="Rahman, S M Atikur" userId="75436662-7151-4d1f-9973-921be870118f" providerId="ADAL" clId="{5087C560-7738-4A11-801E-70CAA25EB265}" dt="2025-11-26T05:06:06.871" v="3614" actId="14100"/>
          <ac:picMkLst>
            <pc:docMk/>
            <pc:sldMk cId="2627952398" sldId="397"/>
            <ac:picMk id="3" creationId="{33036138-0689-98DE-8BE9-703D83B1AD26}"/>
          </ac:picMkLst>
        </pc:picChg>
      </pc:sldChg>
      <pc:sldChg chg="addSp delSp modSp new mod">
        <pc:chgData name="Rahman, S M Atikur" userId="75436662-7151-4d1f-9973-921be870118f" providerId="ADAL" clId="{5087C560-7738-4A11-801E-70CAA25EB265}" dt="2025-11-26T06:09:42.718" v="3652" actId="1076"/>
        <pc:sldMkLst>
          <pc:docMk/>
          <pc:sldMk cId="1808679920" sldId="398"/>
        </pc:sldMkLst>
        <pc:picChg chg="add mod">
          <ac:chgData name="Rahman, S M Atikur" userId="75436662-7151-4d1f-9973-921be870118f" providerId="ADAL" clId="{5087C560-7738-4A11-801E-70CAA25EB265}" dt="2025-11-26T06:09:42.718" v="3652" actId="1076"/>
          <ac:picMkLst>
            <pc:docMk/>
            <pc:sldMk cId="1808679920" sldId="398"/>
            <ac:picMk id="9" creationId="{8FFE479D-01FA-F1D1-AE93-B725D8B552E9}"/>
          </ac:picMkLst>
        </pc:picChg>
      </pc:sldChg>
      <pc:sldChg chg="addSp delSp modSp new mod">
        <pc:chgData name="Rahman, S M Atikur" userId="75436662-7151-4d1f-9973-921be870118f" providerId="ADAL" clId="{5087C560-7738-4A11-801E-70CAA25EB265}" dt="2025-11-26T17:19:53.122" v="3675" actId="14100"/>
        <pc:sldMkLst>
          <pc:docMk/>
          <pc:sldMk cId="3141112963" sldId="399"/>
        </pc:sldMkLst>
        <pc:picChg chg="add mod">
          <ac:chgData name="Rahman, S M Atikur" userId="75436662-7151-4d1f-9973-921be870118f" providerId="ADAL" clId="{5087C560-7738-4A11-801E-70CAA25EB265}" dt="2025-11-26T17:19:42.346" v="3668" actId="14100"/>
          <ac:picMkLst>
            <pc:docMk/>
            <pc:sldMk cId="3141112963" sldId="399"/>
            <ac:picMk id="7" creationId="{9F7B9ED9-8779-4ADA-D154-00E2E0C14A8F}"/>
          </ac:picMkLst>
        </pc:picChg>
        <pc:picChg chg="add mod">
          <ac:chgData name="Rahman, S M Atikur" userId="75436662-7151-4d1f-9973-921be870118f" providerId="ADAL" clId="{5087C560-7738-4A11-801E-70CAA25EB265}" dt="2025-11-26T17:19:53.122" v="3675" actId="14100"/>
          <ac:picMkLst>
            <pc:docMk/>
            <pc:sldMk cId="3141112963" sldId="399"/>
            <ac:picMk id="8" creationId="{953FEBF0-624F-9CE9-5237-E32E91276680}"/>
          </ac:picMkLst>
        </pc:picChg>
      </pc:sldChg>
      <pc:sldChg chg="addSp modSp new mod">
        <pc:chgData name="Rahman, S M Atikur" userId="75436662-7151-4d1f-9973-921be870118f" providerId="ADAL" clId="{5087C560-7738-4A11-801E-70CAA25EB265}" dt="2025-12-01T20:53:44.607" v="3726" actId="14100"/>
        <pc:sldMkLst>
          <pc:docMk/>
          <pc:sldMk cId="1087894145" sldId="400"/>
        </pc:sldMkLst>
        <pc:spChg chg="add mod">
          <ac:chgData name="Rahman, S M Atikur" userId="75436662-7151-4d1f-9973-921be870118f" providerId="ADAL" clId="{5087C560-7738-4A11-801E-70CAA25EB265}" dt="2025-12-01T20:53:40.710" v="3725" actId="113"/>
          <ac:spMkLst>
            <pc:docMk/>
            <pc:sldMk cId="1087894145" sldId="400"/>
            <ac:spMk id="4" creationId="{52705BD3-1BA8-7B21-1F94-E5C1E292D462}"/>
          </ac:spMkLst>
        </pc:spChg>
        <pc:picChg chg="add mod">
          <ac:chgData name="Rahman, S M Atikur" userId="75436662-7151-4d1f-9973-921be870118f" providerId="ADAL" clId="{5087C560-7738-4A11-801E-70CAA25EB265}" dt="2025-12-01T20:53:44.607" v="3726" actId="14100"/>
          <ac:picMkLst>
            <pc:docMk/>
            <pc:sldMk cId="1087894145" sldId="400"/>
            <ac:picMk id="3" creationId="{55ABD264-774F-B0A7-4AFC-85F06E2124CD}"/>
          </ac:picMkLst>
        </pc:picChg>
      </pc:sldChg>
      <pc:sldChg chg="addSp modSp new mod">
        <pc:chgData name="Rahman, S M Atikur" userId="75436662-7151-4d1f-9973-921be870118f" providerId="ADAL" clId="{5087C560-7738-4A11-801E-70CAA25EB265}" dt="2025-12-02T06:04:18.785" v="3745" actId="14100"/>
        <pc:sldMkLst>
          <pc:docMk/>
          <pc:sldMk cId="1179999658" sldId="402"/>
        </pc:sldMkLst>
        <pc:picChg chg="add mod">
          <ac:chgData name="Rahman, S M Atikur" userId="75436662-7151-4d1f-9973-921be870118f" providerId="ADAL" clId="{5087C560-7738-4A11-801E-70CAA25EB265}" dt="2025-12-02T06:04:18.785" v="3745" actId="14100"/>
          <ac:picMkLst>
            <pc:docMk/>
            <pc:sldMk cId="1179999658" sldId="402"/>
            <ac:picMk id="3" creationId="{A2F0F01D-57C5-10EC-957A-EECB4724081B}"/>
          </ac:picMkLst>
        </pc:picChg>
      </pc:sldChg>
      <pc:sldChg chg="addSp modSp new mod">
        <pc:chgData name="Rahman, S M Atikur" userId="75436662-7151-4d1f-9973-921be870118f" providerId="ADAL" clId="{5087C560-7738-4A11-801E-70CAA25EB265}" dt="2025-12-02T16:02:18.360" v="3749" actId="1076"/>
        <pc:sldMkLst>
          <pc:docMk/>
          <pc:sldMk cId="3680698577" sldId="403"/>
        </pc:sldMkLst>
        <pc:picChg chg="add mod">
          <ac:chgData name="Rahman, S M Atikur" userId="75436662-7151-4d1f-9973-921be870118f" providerId="ADAL" clId="{5087C560-7738-4A11-801E-70CAA25EB265}" dt="2025-12-02T16:02:18.360" v="3749" actId="1076"/>
          <ac:picMkLst>
            <pc:docMk/>
            <pc:sldMk cId="3680698577" sldId="403"/>
            <ac:picMk id="3" creationId="{1CB2C44C-493E-3F9E-F72C-E3DF60F840FF}"/>
          </ac:picMkLst>
        </pc:picChg>
      </pc:sldChg>
      <pc:sldChg chg="addSp delSp modSp new mod ord">
        <pc:chgData name="Rahman, S M Atikur" userId="75436662-7151-4d1f-9973-921be870118f" providerId="ADAL" clId="{5087C560-7738-4A11-801E-70CAA25EB265}" dt="2025-12-03T17:58:11.120" v="3935" actId="20577"/>
        <pc:sldMkLst>
          <pc:docMk/>
          <pc:sldMk cId="937043504" sldId="404"/>
        </pc:sldMkLst>
        <pc:spChg chg="add mod">
          <ac:chgData name="Rahman, S M Atikur" userId="75436662-7151-4d1f-9973-921be870118f" providerId="ADAL" clId="{5087C560-7738-4A11-801E-70CAA25EB265}" dt="2025-12-03T17:43:03.101" v="3816" actId="20577"/>
          <ac:spMkLst>
            <pc:docMk/>
            <pc:sldMk cId="937043504" sldId="404"/>
            <ac:spMk id="8" creationId="{56125BE9-40FE-B1B7-D3DB-9344B4CFE5A5}"/>
          </ac:spMkLst>
        </pc:spChg>
        <pc:spChg chg="add mod">
          <ac:chgData name="Rahman, S M Atikur" userId="75436662-7151-4d1f-9973-921be870118f" providerId="ADAL" clId="{5087C560-7738-4A11-801E-70CAA25EB265}" dt="2025-12-03T17:58:11.120" v="3935" actId="20577"/>
          <ac:spMkLst>
            <pc:docMk/>
            <pc:sldMk cId="937043504" sldId="404"/>
            <ac:spMk id="9" creationId="{E3E8F90D-F802-F8C2-98C0-3804D502110B}"/>
          </ac:spMkLst>
        </pc:spChg>
        <pc:spChg chg="add mod">
          <ac:chgData name="Rahman, S M Atikur" userId="75436662-7151-4d1f-9973-921be870118f" providerId="ADAL" clId="{5087C560-7738-4A11-801E-70CAA25EB265}" dt="2025-12-03T17:43:25.132" v="3822" actId="20577"/>
          <ac:spMkLst>
            <pc:docMk/>
            <pc:sldMk cId="937043504" sldId="404"/>
            <ac:spMk id="10" creationId="{478FFE4C-E30C-B28E-4855-7A36E151A02B}"/>
          </ac:spMkLst>
        </pc:spChg>
        <pc:picChg chg="add mod">
          <ac:chgData name="Rahman, S M Atikur" userId="75436662-7151-4d1f-9973-921be870118f" providerId="ADAL" clId="{5087C560-7738-4A11-801E-70CAA25EB265}" dt="2025-12-03T17:42:29.094" v="3802" actId="1076"/>
          <ac:picMkLst>
            <pc:docMk/>
            <pc:sldMk cId="937043504" sldId="404"/>
            <ac:picMk id="3" creationId="{3BCA9AFE-5912-76DE-79A1-BD4C374F58BC}"/>
          </ac:picMkLst>
        </pc:picChg>
        <pc:picChg chg="add mod">
          <ac:chgData name="Rahman, S M Atikur" userId="75436662-7151-4d1f-9973-921be870118f" providerId="ADAL" clId="{5087C560-7738-4A11-801E-70CAA25EB265}" dt="2025-12-03T17:42:34.753" v="3806" actId="14100"/>
          <ac:picMkLst>
            <pc:docMk/>
            <pc:sldMk cId="937043504" sldId="404"/>
            <ac:picMk id="7" creationId="{E1A4032F-16BC-76FC-31DD-21C4A1400281}"/>
          </ac:picMkLst>
        </pc:picChg>
        <pc:picChg chg="add mod">
          <ac:chgData name="Rahman, S M Atikur" userId="75436662-7151-4d1f-9973-921be870118f" providerId="ADAL" clId="{5087C560-7738-4A11-801E-70CAA25EB265}" dt="2025-12-03T17:58:08.656" v="3933" actId="1076"/>
          <ac:picMkLst>
            <pc:docMk/>
            <pc:sldMk cId="937043504" sldId="404"/>
            <ac:picMk id="12" creationId="{27314278-0C07-DEFB-74BC-D74170820FEA}"/>
          </ac:picMkLst>
        </pc:picChg>
      </pc:sldChg>
      <pc:sldChg chg="addSp modSp new mod ord">
        <pc:chgData name="Rahman, S M Atikur" userId="75436662-7151-4d1f-9973-921be870118f" providerId="ADAL" clId="{5087C560-7738-4A11-801E-70CAA25EB265}" dt="2025-12-03T21:01:29.238" v="3949" actId="1076"/>
        <pc:sldMkLst>
          <pc:docMk/>
          <pc:sldMk cId="3417832823" sldId="405"/>
        </pc:sldMkLst>
        <pc:spChg chg="add mod">
          <ac:chgData name="Rahman, S M Atikur" userId="75436662-7151-4d1f-9973-921be870118f" providerId="ADAL" clId="{5087C560-7738-4A11-801E-70CAA25EB265}" dt="2025-12-03T17:40:38.394" v="3801" actId="2711"/>
          <ac:spMkLst>
            <pc:docMk/>
            <pc:sldMk cId="3417832823" sldId="405"/>
            <ac:spMk id="4" creationId="{38973D4B-4F85-3D73-11FA-01858AD23164}"/>
          </ac:spMkLst>
        </pc:spChg>
        <pc:picChg chg="add mod">
          <ac:chgData name="Rahman, S M Atikur" userId="75436662-7151-4d1f-9973-921be870118f" providerId="ADAL" clId="{5087C560-7738-4A11-801E-70CAA25EB265}" dt="2025-12-03T21:01:24.655" v="3947" actId="1076"/>
          <ac:picMkLst>
            <pc:docMk/>
            <pc:sldMk cId="3417832823" sldId="405"/>
            <ac:picMk id="2" creationId="{7F6C5916-098E-F02F-75D8-C37378177CC0}"/>
          </ac:picMkLst>
        </pc:picChg>
        <pc:picChg chg="add mod">
          <ac:chgData name="Rahman, S M Atikur" userId="75436662-7151-4d1f-9973-921be870118f" providerId="ADAL" clId="{5087C560-7738-4A11-801E-70CAA25EB265}" dt="2025-12-03T21:01:22.879" v="3946" actId="1076"/>
          <ac:picMkLst>
            <pc:docMk/>
            <pc:sldMk cId="3417832823" sldId="405"/>
            <ac:picMk id="3" creationId="{CA182E41-F20C-8209-4C1C-8FABE0E24E7C}"/>
          </ac:picMkLst>
        </pc:picChg>
        <pc:picChg chg="add mod">
          <ac:chgData name="Rahman, S M Atikur" userId="75436662-7151-4d1f-9973-921be870118f" providerId="ADAL" clId="{5087C560-7738-4A11-801E-70CAA25EB265}" dt="2025-12-03T21:01:29.238" v="3949" actId="1076"/>
          <ac:picMkLst>
            <pc:docMk/>
            <pc:sldMk cId="3417832823" sldId="405"/>
            <ac:picMk id="5" creationId="{A8BC60E8-DEB4-BDC3-7F8F-3594A0359B71}"/>
          </ac:picMkLst>
        </pc:picChg>
      </pc:sldChg>
      <pc:sldChg chg="addSp delSp modSp new mod">
        <pc:chgData name="Rahman, S M Atikur" userId="75436662-7151-4d1f-9973-921be870118f" providerId="ADAL" clId="{5087C560-7738-4A11-801E-70CAA25EB265}" dt="2025-12-03T21:13:41.035" v="4059" actId="1076"/>
        <pc:sldMkLst>
          <pc:docMk/>
          <pc:sldMk cId="1580655456" sldId="406"/>
        </pc:sldMkLst>
        <pc:spChg chg="add mod">
          <ac:chgData name="Rahman, S M Atikur" userId="75436662-7151-4d1f-9973-921be870118f" providerId="ADAL" clId="{5087C560-7738-4A11-801E-70CAA25EB265}" dt="2025-12-03T21:13:41.035" v="4059" actId="1076"/>
          <ac:spMkLst>
            <pc:docMk/>
            <pc:sldMk cId="1580655456" sldId="406"/>
            <ac:spMk id="13" creationId="{7093F08B-054D-3D1E-7F5A-764C28B12D13}"/>
          </ac:spMkLst>
        </pc:spChg>
        <pc:spChg chg="add mod">
          <ac:chgData name="Rahman, S M Atikur" userId="75436662-7151-4d1f-9973-921be870118f" providerId="ADAL" clId="{5087C560-7738-4A11-801E-70CAA25EB265}" dt="2025-12-03T21:13:33.873" v="4057" actId="164"/>
          <ac:spMkLst>
            <pc:docMk/>
            <pc:sldMk cId="1580655456" sldId="406"/>
            <ac:spMk id="31" creationId="{F37021CD-D252-45D6-107C-7E57B39E63C9}"/>
          </ac:spMkLst>
        </pc:spChg>
        <pc:spChg chg="add mod">
          <ac:chgData name="Rahman, S M Atikur" userId="75436662-7151-4d1f-9973-921be870118f" providerId="ADAL" clId="{5087C560-7738-4A11-801E-70CAA25EB265}" dt="2025-12-03T21:13:33.873" v="4057" actId="164"/>
          <ac:spMkLst>
            <pc:docMk/>
            <pc:sldMk cId="1580655456" sldId="406"/>
            <ac:spMk id="46" creationId="{D32590B9-9C00-A01B-C2B2-37396B551A11}"/>
          </ac:spMkLst>
        </pc:spChg>
        <pc:spChg chg="add mod">
          <ac:chgData name="Rahman, S M Atikur" userId="75436662-7151-4d1f-9973-921be870118f" providerId="ADAL" clId="{5087C560-7738-4A11-801E-70CAA25EB265}" dt="2025-12-03T21:13:33.873" v="4057" actId="164"/>
          <ac:spMkLst>
            <pc:docMk/>
            <pc:sldMk cId="1580655456" sldId="406"/>
            <ac:spMk id="47" creationId="{79CE30B7-4B9B-7915-C35E-1FEFC393092D}"/>
          </ac:spMkLst>
        </pc:spChg>
        <pc:grpChg chg="add mod">
          <ac:chgData name="Rahman, S M Atikur" userId="75436662-7151-4d1f-9973-921be870118f" providerId="ADAL" clId="{5087C560-7738-4A11-801E-70CAA25EB265}" dt="2025-12-03T21:13:36.262" v="4058" actId="14100"/>
          <ac:grpSpMkLst>
            <pc:docMk/>
            <pc:sldMk cId="1580655456" sldId="406"/>
            <ac:grpSpMk id="48" creationId="{D498396F-A647-650E-BC21-B4BDEB1290CC}"/>
          </ac:grpSpMkLst>
        </pc:grpChg>
        <pc:picChg chg="add mod">
          <ac:chgData name="Rahman, S M Atikur" userId="75436662-7151-4d1f-9973-921be870118f" providerId="ADAL" clId="{5087C560-7738-4A11-801E-70CAA25EB265}" dt="2025-12-03T21:13:33.873" v="4057" actId="164"/>
          <ac:picMkLst>
            <pc:docMk/>
            <pc:sldMk cId="1580655456" sldId="406"/>
            <ac:picMk id="15" creationId="{4012DFC6-8579-6D8B-7DD0-1DAF348A8649}"/>
          </ac:picMkLst>
        </pc:picChg>
        <pc:cxnChg chg="add mod">
          <ac:chgData name="Rahman, S M Atikur" userId="75436662-7151-4d1f-9973-921be870118f" providerId="ADAL" clId="{5087C560-7738-4A11-801E-70CAA25EB265}" dt="2025-12-03T21:13:33.873" v="4057" actId="164"/>
          <ac:cxnSpMkLst>
            <pc:docMk/>
            <pc:sldMk cId="1580655456" sldId="406"/>
            <ac:cxnSpMk id="17" creationId="{B89F1852-5EB2-7536-0412-9ABF52E48F2C}"/>
          </ac:cxnSpMkLst>
        </pc:cxnChg>
        <pc:cxnChg chg="add mod">
          <ac:chgData name="Rahman, S M Atikur" userId="75436662-7151-4d1f-9973-921be870118f" providerId="ADAL" clId="{5087C560-7738-4A11-801E-70CAA25EB265}" dt="2025-12-03T21:13:33.873" v="4057" actId="164"/>
          <ac:cxnSpMkLst>
            <pc:docMk/>
            <pc:sldMk cId="1580655456" sldId="406"/>
            <ac:cxnSpMk id="24" creationId="{DDFFF05D-3A09-27D2-FCF8-5B8FE1F41E3E}"/>
          </ac:cxnSpMkLst>
        </pc:cxnChg>
        <pc:cxnChg chg="add mod">
          <ac:chgData name="Rahman, S M Atikur" userId="75436662-7151-4d1f-9973-921be870118f" providerId="ADAL" clId="{5087C560-7738-4A11-801E-70CAA25EB265}" dt="2025-12-03T21:09:55.278" v="4011" actId="1582"/>
          <ac:cxnSpMkLst>
            <pc:docMk/>
            <pc:sldMk cId="1580655456" sldId="406"/>
            <ac:cxnSpMk id="27" creationId="{62DB6A7C-85AE-70CA-0FAC-FBEDD75B91F3}"/>
          </ac:cxnSpMkLst>
        </pc:cxnChg>
        <pc:cxnChg chg="add mod">
          <ac:chgData name="Rahman, S M Atikur" userId="75436662-7151-4d1f-9973-921be870118f" providerId="ADAL" clId="{5087C560-7738-4A11-801E-70CAA25EB265}" dt="2025-12-03T21:13:33.873" v="4057" actId="164"/>
          <ac:cxnSpMkLst>
            <pc:docMk/>
            <pc:sldMk cId="1580655456" sldId="406"/>
            <ac:cxnSpMk id="40" creationId="{EFC48FBF-0A7D-89D1-7AA0-8B4A6F5C1C33}"/>
          </ac:cxnSpMkLst>
        </pc:cxnChg>
        <pc:cxnChg chg="add mod">
          <ac:chgData name="Rahman, S M Atikur" userId="75436662-7151-4d1f-9973-921be870118f" providerId="ADAL" clId="{5087C560-7738-4A11-801E-70CAA25EB265}" dt="2025-12-03T21:13:33.873" v="4057" actId="164"/>
          <ac:cxnSpMkLst>
            <pc:docMk/>
            <pc:sldMk cId="1580655456" sldId="406"/>
            <ac:cxnSpMk id="43" creationId="{10498570-60B7-781E-99CF-F022A4DC89A7}"/>
          </ac:cxnSpMkLst>
        </pc:cxnChg>
      </pc:sldChg>
      <pc:sldChg chg="addSp modSp new mod ord">
        <pc:chgData name="Rahman, S M Atikur" userId="75436662-7151-4d1f-9973-921be870118f" providerId="ADAL" clId="{5087C560-7738-4A11-801E-70CAA25EB265}" dt="2025-12-03T21:24:28.871" v="4075" actId="1076"/>
        <pc:sldMkLst>
          <pc:docMk/>
          <pc:sldMk cId="2789722421" sldId="407"/>
        </pc:sldMkLst>
        <pc:picChg chg="add mod">
          <ac:chgData name="Rahman, S M Atikur" userId="75436662-7151-4d1f-9973-921be870118f" providerId="ADAL" clId="{5087C560-7738-4A11-801E-70CAA25EB265}" dt="2025-12-03T21:24:28.871" v="4075" actId="1076"/>
          <ac:picMkLst>
            <pc:docMk/>
            <pc:sldMk cId="2789722421" sldId="407"/>
            <ac:picMk id="2" creationId="{456F779A-F0EC-64EF-4A29-35B18D3700DE}"/>
          </ac:picMkLst>
        </pc:picChg>
      </pc:sldChg>
      <pc:sldChg chg="addSp modSp new mod">
        <pc:chgData name="Rahman, S M Atikur" userId="75436662-7151-4d1f-9973-921be870118f" providerId="ADAL" clId="{5087C560-7738-4A11-801E-70CAA25EB265}" dt="2025-12-04T16:01:22.165" v="4081" actId="14100"/>
        <pc:sldMkLst>
          <pc:docMk/>
          <pc:sldMk cId="1237790819" sldId="408"/>
        </pc:sldMkLst>
        <pc:picChg chg="add mod">
          <ac:chgData name="Rahman, S M Atikur" userId="75436662-7151-4d1f-9973-921be870118f" providerId="ADAL" clId="{5087C560-7738-4A11-801E-70CAA25EB265}" dt="2025-12-04T16:01:22.165" v="4081" actId="14100"/>
          <ac:picMkLst>
            <pc:docMk/>
            <pc:sldMk cId="1237790819" sldId="408"/>
            <ac:picMk id="3" creationId="{5F19DF84-1EE9-1910-8007-3D92DBF3B231}"/>
          </ac:picMkLst>
        </pc:picChg>
      </pc:sldChg>
      <pc:sldChg chg="new">
        <pc:chgData name="Rahman, S M Atikur" userId="75436662-7151-4d1f-9973-921be870118f" providerId="ADAL" clId="{5087C560-7738-4A11-801E-70CAA25EB265}" dt="2025-12-11T17:20:52.056" v="4082" actId="680"/>
        <pc:sldMkLst>
          <pc:docMk/>
          <pc:sldMk cId="2498607122" sldId="409"/>
        </pc:sldMkLst>
      </pc:sldChg>
      <pc:sldChg chg="addSp modSp new mod">
        <pc:chgData name="Rahman, S M Atikur" userId="75436662-7151-4d1f-9973-921be870118f" providerId="ADAL" clId="{5087C560-7738-4A11-801E-70CAA25EB265}" dt="2025-12-11T17:22:57.257" v="4113" actId="1076"/>
        <pc:sldMkLst>
          <pc:docMk/>
          <pc:sldMk cId="769946261" sldId="410"/>
        </pc:sldMkLst>
        <pc:spChg chg="add mod">
          <ac:chgData name="Rahman, S M Atikur" userId="75436662-7151-4d1f-9973-921be870118f" providerId="ADAL" clId="{5087C560-7738-4A11-801E-70CAA25EB265}" dt="2025-12-11T17:22:52.636" v="4112" actId="113"/>
          <ac:spMkLst>
            <pc:docMk/>
            <pc:sldMk cId="769946261" sldId="410"/>
            <ac:spMk id="4" creationId="{B08B37EC-F374-78FF-392A-D59CDBDE37CE}"/>
          </ac:spMkLst>
        </pc:spChg>
        <pc:picChg chg="add mod">
          <ac:chgData name="Rahman, S M Atikur" userId="75436662-7151-4d1f-9973-921be870118f" providerId="ADAL" clId="{5087C560-7738-4A11-801E-70CAA25EB265}" dt="2025-12-11T17:22:57.257" v="4113" actId="1076"/>
          <ac:picMkLst>
            <pc:docMk/>
            <pc:sldMk cId="769946261" sldId="410"/>
            <ac:picMk id="3" creationId="{4AEC83A6-E5A4-2129-0A04-46B8471F1AF7}"/>
          </ac:picMkLst>
        </pc:picChg>
      </pc:sldChg>
      <pc:sldChg chg="addSp modSp new mod">
        <pc:chgData name="Rahman, S M Atikur" userId="75436662-7151-4d1f-9973-921be870118f" providerId="ADAL" clId="{5087C560-7738-4A11-801E-70CAA25EB265}" dt="2025-12-11T17:25:42.931" v="4118" actId="1076"/>
        <pc:sldMkLst>
          <pc:docMk/>
          <pc:sldMk cId="4146951058" sldId="411"/>
        </pc:sldMkLst>
        <pc:picChg chg="add mod">
          <ac:chgData name="Rahman, S M Atikur" userId="75436662-7151-4d1f-9973-921be870118f" providerId="ADAL" clId="{5087C560-7738-4A11-801E-70CAA25EB265}" dt="2025-12-11T17:25:42.931" v="4118" actId="1076"/>
          <ac:picMkLst>
            <pc:docMk/>
            <pc:sldMk cId="4146951058" sldId="411"/>
            <ac:picMk id="2" creationId="{4FED64A5-CB39-C348-AB1A-A3404900417C}"/>
          </ac:picMkLst>
        </pc:picChg>
      </pc:sldChg>
    </pc:docChg>
  </pc:docChgLst>
  <pc:docChgLst>
    <pc:chgData name="Rahman, S M Atikur" userId="75436662-7151-4d1f-9973-921be870118f" providerId="ADAL" clId="{899350E2-5B15-43FE-B113-EFDCAACAABA3}"/>
    <pc:docChg chg="undo redo custSel addSld delSld modSld sldOrd">
      <pc:chgData name="Rahman, S M Atikur" userId="75436662-7151-4d1f-9973-921be870118f" providerId="ADAL" clId="{899350E2-5B15-43FE-B113-EFDCAACAABA3}" dt="2025-11-19T21:36:24.237" v="1707" actId="47"/>
      <pc:docMkLst>
        <pc:docMk/>
      </pc:docMkLst>
      <pc:sldChg chg="addSp delSp modSp new mod">
        <pc:chgData name="Rahman, S M Atikur" userId="75436662-7151-4d1f-9973-921be870118f" providerId="ADAL" clId="{899350E2-5B15-43FE-B113-EFDCAACAABA3}" dt="2025-11-19T17:09:24.383" v="1646" actId="20577"/>
        <pc:sldMkLst>
          <pc:docMk/>
          <pc:sldMk cId="503673887" sldId="357"/>
        </pc:sldMkLst>
        <pc:spChg chg="add mod">
          <ac:chgData name="Rahman, S M Atikur" userId="75436662-7151-4d1f-9973-921be870118f" providerId="ADAL" clId="{899350E2-5B15-43FE-B113-EFDCAACAABA3}" dt="2025-11-19T17:09:24.383" v="1646" actId="20577"/>
          <ac:spMkLst>
            <pc:docMk/>
            <pc:sldMk cId="503673887" sldId="357"/>
            <ac:spMk id="3" creationId="{F54B85B6-0F33-47B5-64EF-7F65C447A332}"/>
          </ac:spMkLst>
        </pc:spChg>
      </pc:sldChg>
      <pc:sldChg chg="addSp delSp modSp new mod">
        <pc:chgData name="Rahman, S M Atikur" userId="75436662-7151-4d1f-9973-921be870118f" providerId="ADAL" clId="{899350E2-5B15-43FE-B113-EFDCAACAABA3}" dt="2025-11-19T17:08:28.419" v="1641" actId="1076"/>
        <pc:sldMkLst>
          <pc:docMk/>
          <pc:sldMk cId="1944428513" sldId="368"/>
        </pc:sldMkLst>
      </pc:sldChg>
      <pc:sldChg chg="addSp modSp new mod">
        <pc:chgData name="Rahman, S M Atikur" userId="75436662-7151-4d1f-9973-921be870118f" providerId="ADAL" clId="{899350E2-5B15-43FE-B113-EFDCAACAABA3}" dt="2025-11-19T18:17:31.657" v="1690" actId="20577"/>
        <pc:sldMkLst>
          <pc:docMk/>
          <pc:sldMk cId="4252970469" sldId="383"/>
        </pc:sldMkLst>
        <pc:spChg chg="add mod">
          <ac:chgData name="Rahman, S M Atikur" userId="75436662-7151-4d1f-9973-921be870118f" providerId="ADAL" clId="{899350E2-5B15-43FE-B113-EFDCAACAABA3}" dt="2025-11-19T17:53:40.148" v="1665" actId="1076"/>
          <ac:spMkLst>
            <pc:docMk/>
            <pc:sldMk cId="4252970469" sldId="383"/>
            <ac:spMk id="4" creationId="{E48EE7D5-D98E-7D08-D17D-FD12786B913D}"/>
          </ac:spMkLst>
        </pc:spChg>
        <pc:spChg chg="add mod">
          <ac:chgData name="Rahman, S M Atikur" userId="75436662-7151-4d1f-9973-921be870118f" providerId="ADAL" clId="{899350E2-5B15-43FE-B113-EFDCAACAABA3}" dt="2025-11-19T18:17:31.657" v="1690" actId="20577"/>
          <ac:spMkLst>
            <pc:docMk/>
            <pc:sldMk cId="4252970469" sldId="383"/>
            <ac:spMk id="5" creationId="{86F83A06-9C3D-5C18-069E-934657F223AE}"/>
          </ac:spMkLst>
        </pc:spChg>
        <pc:picChg chg="add mod">
          <ac:chgData name="Rahman, S M Atikur" userId="75436662-7151-4d1f-9973-921be870118f" providerId="ADAL" clId="{899350E2-5B15-43FE-B113-EFDCAACAABA3}" dt="2025-11-19T18:12:59.061" v="1686" actId="14100"/>
          <ac:picMkLst>
            <pc:docMk/>
            <pc:sldMk cId="4252970469" sldId="383"/>
            <ac:picMk id="2" creationId="{CC597223-0C57-0835-F463-AD7BD5D7301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nersutep-my.sharepoint.com/personal/srahman3_miners_utep_edu/Documents/Desktop/Fall25/Research/SCDT/Bullwhip%20effect/Model%20description/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a:t>Stock Out Days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Sheet1!$C$2</c:f>
              <c:strCache>
                <c:ptCount val="1"/>
                <c:pt idx="0">
                  <c:v>D=55</c:v>
                </c:pt>
              </c:strCache>
            </c:strRef>
          </c:tx>
          <c:spPr>
            <a:ln w="28575" cap="rnd">
              <a:solidFill>
                <a:schemeClr val="accent1"/>
              </a:solidFill>
              <a:round/>
            </a:ln>
            <a:effectLst/>
          </c:spPr>
          <c:marker>
            <c:symbol val="none"/>
          </c:marker>
          <c:cat>
            <c:numRef>
              <c:f>Sheet1!$B$3:$B$17</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numCache>
            </c:numRef>
          </c:cat>
          <c:val>
            <c:numRef>
              <c:f>Sheet1!$C$3:$C$17</c:f>
              <c:numCache>
                <c:formatCode>General</c:formatCode>
                <c:ptCount val="15"/>
                <c:pt idx="0">
                  <c:v>-45</c:v>
                </c:pt>
                <c:pt idx="1">
                  <c:v>-45.792000000000002</c:v>
                </c:pt>
                <c:pt idx="2">
                  <c:v>-53.756</c:v>
                </c:pt>
                <c:pt idx="3">
                  <c:v>-62.296999999999997</c:v>
                </c:pt>
                <c:pt idx="4">
                  <c:v>-66.668000000000006</c:v>
                </c:pt>
                <c:pt idx="5">
                  <c:v>-66.465999999999994</c:v>
                </c:pt>
                <c:pt idx="6">
                  <c:v>-61.249000000000002</c:v>
                </c:pt>
                <c:pt idx="7">
                  <c:v>-50.716000000000001</c:v>
                </c:pt>
                <c:pt idx="8">
                  <c:v>-34.892000000000003</c:v>
                </c:pt>
                <c:pt idx="9">
                  <c:v>-15.15</c:v>
                </c:pt>
                <c:pt idx="10">
                  <c:v>1.242</c:v>
                </c:pt>
                <c:pt idx="11">
                  <c:v>12.683</c:v>
                </c:pt>
                <c:pt idx="12">
                  <c:v>19.556999999999999</c:v>
                </c:pt>
                <c:pt idx="13">
                  <c:v>22.706</c:v>
                </c:pt>
                <c:pt idx="14">
                  <c:v>23.146000000000001</c:v>
                </c:pt>
              </c:numCache>
            </c:numRef>
          </c:val>
          <c:smooth val="0"/>
          <c:extLst>
            <c:ext xmlns:c16="http://schemas.microsoft.com/office/drawing/2014/chart" uri="{C3380CC4-5D6E-409C-BE32-E72D297353CC}">
              <c16:uniqueId val="{00000000-2CBF-4CC3-B277-ADD53D438B40}"/>
            </c:ext>
          </c:extLst>
        </c:ser>
        <c:ser>
          <c:idx val="1"/>
          <c:order val="1"/>
          <c:tx>
            <c:strRef>
              <c:f>Sheet1!$D$2</c:f>
              <c:strCache>
                <c:ptCount val="1"/>
                <c:pt idx="0">
                  <c:v>D=40</c:v>
                </c:pt>
              </c:strCache>
            </c:strRef>
          </c:tx>
          <c:spPr>
            <a:ln w="28575" cap="rnd">
              <a:solidFill>
                <a:schemeClr val="accent2"/>
              </a:solidFill>
              <a:round/>
            </a:ln>
            <a:effectLst/>
          </c:spPr>
          <c:marker>
            <c:symbol val="none"/>
          </c:marker>
          <c:cat>
            <c:numRef>
              <c:f>Sheet1!$B$3:$B$17</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numCache>
            </c:numRef>
          </c:cat>
          <c:val>
            <c:numRef>
              <c:f>Sheet1!$D$3:$D$17</c:f>
              <c:numCache>
                <c:formatCode>General</c:formatCode>
                <c:ptCount val="15"/>
                <c:pt idx="0">
                  <c:v>-45</c:v>
                </c:pt>
                <c:pt idx="1">
                  <c:v>-46.220999999999997</c:v>
                </c:pt>
                <c:pt idx="2">
                  <c:v>-55.15</c:v>
                </c:pt>
                <c:pt idx="3">
                  <c:v>-60.304000000000002</c:v>
                </c:pt>
                <c:pt idx="4">
                  <c:v>-60.308</c:v>
                </c:pt>
                <c:pt idx="5">
                  <c:v>-54.856999999999999</c:v>
                </c:pt>
                <c:pt idx="6">
                  <c:v>-43.851999999999997</c:v>
                </c:pt>
                <c:pt idx="7">
                  <c:v>-27.574999999999999</c:v>
                </c:pt>
                <c:pt idx="8">
                  <c:v>-9.9499999999999993</c:v>
                </c:pt>
                <c:pt idx="9">
                  <c:v>3.4220000000000002</c:v>
                </c:pt>
                <c:pt idx="10">
                  <c:v>12.41</c:v>
                </c:pt>
                <c:pt idx="11">
                  <c:v>17.524000000000001</c:v>
                </c:pt>
                <c:pt idx="12">
                  <c:v>19.603000000000002</c:v>
                </c:pt>
                <c:pt idx="13">
                  <c:v>19.556999999999999</c:v>
                </c:pt>
                <c:pt idx="14">
                  <c:v>18.193999999999999</c:v>
                </c:pt>
              </c:numCache>
            </c:numRef>
          </c:val>
          <c:smooth val="0"/>
          <c:extLst>
            <c:ext xmlns:c16="http://schemas.microsoft.com/office/drawing/2014/chart" uri="{C3380CC4-5D6E-409C-BE32-E72D297353CC}">
              <c16:uniqueId val="{00000001-2CBF-4CC3-B277-ADD53D438B40}"/>
            </c:ext>
          </c:extLst>
        </c:ser>
        <c:dLbls>
          <c:showLegendKey val="0"/>
          <c:showVal val="0"/>
          <c:showCatName val="0"/>
          <c:showSerName val="0"/>
          <c:showPercent val="0"/>
          <c:showBubbleSize val="0"/>
        </c:dLbls>
        <c:smooth val="0"/>
        <c:axId val="777823424"/>
        <c:axId val="777823904"/>
      </c:lineChart>
      <c:catAx>
        <c:axId val="7778234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Days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777823904"/>
        <c:crosses val="autoZero"/>
        <c:auto val="1"/>
        <c:lblAlgn val="ctr"/>
        <c:lblOffset val="100"/>
        <c:noMultiLvlLbl val="0"/>
      </c:catAx>
      <c:valAx>
        <c:axId val="77782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Unit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777823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2C614BF-0063-974E-8147-2DECA6660F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611AD98A-50E3-434F-AA4A-F9555BFAB3B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2439" y="6099209"/>
            <a:ext cx="3197070" cy="560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2FFB3DC-D0DF-E74E-AB40-267FB934DE9A}"/>
              </a:ext>
            </a:extLst>
          </p:cNvPr>
          <p:cNvPicPr>
            <a:picLocks noChangeAspect="1"/>
          </p:cNvPicPr>
          <p:nvPr userDrawn="1"/>
        </p:nvPicPr>
        <p:blipFill>
          <a:blip r:embed="rId4">
            <a:alphaModFix amt="27000"/>
          </a:blip>
          <a:stretch>
            <a:fillRect/>
          </a:stretch>
        </p:blipFill>
        <p:spPr>
          <a:xfrm>
            <a:off x="5461000" y="0"/>
            <a:ext cx="9842499" cy="9842499"/>
          </a:xfrm>
          <a:prstGeom prst="rect">
            <a:avLst/>
          </a:prstGeom>
        </p:spPr>
      </p:pic>
    </p:spTree>
    <p:extLst>
      <p:ext uri="{BB962C8B-B14F-4D97-AF65-F5344CB8AC3E}">
        <p14:creationId xmlns:p14="http://schemas.microsoft.com/office/powerpoint/2010/main" val="355997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707B433C-07C6-EE4C-84E8-1783921227E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7397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3">
            <a:extLst>
              <a:ext uri="{FF2B5EF4-FFF2-40B4-BE49-F238E27FC236}">
                <a16:creationId xmlns:a16="http://schemas.microsoft.com/office/drawing/2014/main" id="{B09663C2-C828-0545-9FF5-AA8A81F4C52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2439" y="6093198"/>
            <a:ext cx="3213254" cy="56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840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TEP Mission">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707B433C-07C6-EE4C-84E8-1783921227E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7397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3">
            <a:extLst>
              <a:ext uri="{FF2B5EF4-FFF2-40B4-BE49-F238E27FC236}">
                <a16:creationId xmlns:a16="http://schemas.microsoft.com/office/drawing/2014/main" id="{B09663C2-C828-0545-9FF5-AA8A81F4C52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2439" y="6093198"/>
            <a:ext cx="3213254" cy="56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73510D55-2D57-2741-A0D8-121CB2E52F4E}"/>
              </a:ext>
            </a:extLst>
          </p:cNvPr>
          <p:cNvSpPr txBox="1">
            <a:spLocks noChangeArrowheads="1"/>
          </p:cNvSpPr>
          <p:nvPr userDrawn="1"/>
        </p:nvSpPr>
        <p:spPr bwMode="auto">
          <a:xfrm>
            <a:off x="949325" y="415677"/>
            <a:ext cx="1080694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3500" b="1">
                <a:solidFill>
                  <a:schemeClr val="tx1">
                    <a:lumMod val="75000"/>
                    <a:lumOff val="25000"/>
                  </a:schemeClr>
                </a:solidFill>
                <a:ea typeface="Open Sans Semibold" panose="020B0706030804020204" pitchFamily="34" charset="0"/>
                <a:cs typeface="Calibri" panose="020F0502020204030204" pitchFamily="34" charset="0"/>
              </a:rPr>
              <a:t>AMERICA’S LEADING HISPANIC-SERVING UNIVERSITY</a:t>
            </a:r>
          </a:p>
        </p:txBody>
      </p:sp>
      <p:sp>
        <p:nvSpPr>
          <p:cNvPr id="21" name="TextBox 20">
            <a:extLst>
              <a:ext uri="{FF2B5EF4-FFF2-40B4-BE49-F238E27FC236}">
                <a16:creationId xmlns:a16="http://schemas.microsoft.com/office/drawing/2014/main" id="{75F6F0D3-D852-6F4C-850D-2EE57137907E}"/>
              </a:ext>
            </a:extLst>
          </p:cNvPr>
          <p:cNvSpPr txBox="1"/>
          <p:nvPr userDrawn="1"/>
        </p:nvSpPr>
        <p:spPr>
          <a:xfrm>
            <a:off x="949325" y="1503485"/>
            <a:ext cx="9083656" cy="2739211"/>
          </a:xfrm>
          <a:prstGeom prst="rect">
            <a:avLst/>
          </a:prstGeom>
          <a:noFill/>
        </p:spPr>
        <p:txBody>
          <a:bodyPr wrap="square" rtlCol="0">
            <a:spAutoFit/>
          </a:bodyPr>
          <a:lstStyle/>
          <a:p>
            <a:r>
              <a:rPr lang="en-US" sz="3200" b="1"/>
              <a:t>Our mission</a:t>
            </a:r>
          </a:p>
          <a:p>
            <a:endParaRPr lang="en-US" sz="2800"/>
          </a:p>
          <a:p>
            <a:r>
              <a:rPr lang="en-US" sz="2800" b="1" u="sng">
                <a:solidFill>
                  <a:srgbClr val="FF8300"/>
                </a:solidFill>
              </a:rPr>
              <a:t>UTEP</a:t>
            </a:r>
            <a:r>
              <a:rPr lang="en-US" sz="2800"/>
              <a:t> is a comprehensive public research university that is increasing </a:t>
            </a:r>
            <a:r>
              <a:rPr lang="en-US" sz="2800" b="1" u="sng">
                <a:solidFill>
                  <a:srgbClr val="FF8300"/>
                </a:solidFill>
              </a:rPr>
              <a:t>access</a:t>
            </a:r>
            <a:r>
              <a:rPr lang="en-US" sz="2800"/>
              <a:t> to </a:t>
            </a:r>
            <a:r>
              <a:rPr lang="en-US" sz="2800" b="1" u="sng">
                <a:solidFill>
                  <a:srgbClr val="FF8300"/>
                </a:solidFill>
              </a:rPr>
              <a:t>excellent</a:t>
            </a:r>
            <a:r>
              <a:rPr lang="en-US" sz="2800"/>
              <a:t> higher education. We advance discovery of public value and positively </a:t>
            </a:r>
            <a:r>
              <a:rPr lang="en-US" sz="2800" b="1" u="sng">
                <a:solidFill>
                  <a:srgbClr val="FF8300"/>
                </a:solidFill>
              </a:rPr>
              <a:t>impact</a:t>
            </a:r>
            <a:r>
              <a:rPr lang="en-US" sz="2800"/>
              <a:t> the health, culture, education, and economy of the community we serve.</a:t>
            </a:r>
          </a:p>
        </p:txBody>
      </p:sp>
    </p:spTree>
    <p:extLst>
      <p:ext uri="{BB962C8B-B14F-4D97-AF65-F5344CB8AC3E}">
        <p14:creationId xmlns:p14="http://schemas.microsoft.com/office/powerpoint/2010/main" val="53738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amp; Bo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2C614BF-0063-974E-8147-2DECA6660F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611AD98A-50E3-434F-AA4A-F9555BFAB3B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2439" y="6099209"/>
            <a:ext cx="3197070" cy="560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08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y">
    <p:spTree>
      <p:nvGrpSpPr>
        <p:cNvPr id="1" name=""/>
        <p:cNvGrpSpPr/>
        <p:nvPr/>
      </p:nvGrpSpPr>
      <p:grpSpPr>
        <a:xfrm>
          <a:off x="0" y="0"/>
          <a:ext cx="0" cy="0"/>
          <a:chOff x="0" y="0"/>
          <a:chExt cx="0" cy="0"/>
        </a:xfrm>
      </p:grpSpPr>
      <p:pic>
        <p:nvPicPr>
          <p:cNvPr id="8" name="Picture 1">
            <a:extLst>
              <a:ext uri="{FF2B5EF4-FFF2-40B4-BE49-F238E27FC236}">
                <a16:creationId xmlns:a16="http://schemas.microsoft.com/office/drawing/2014/main" id="{F957BE1D-08CD-1644-B95D-E11C02CBDC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93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a:extLst>
              <a:ext uri="{FF2B5EF4-FFF2-40B4-BE49-F238E27FC236}">
                <a16:creationId xmlns:a16="http://schemas.microsoft.com/office/drawing/2014/main" id="{D573FAB2-02EF-E548-A68B-DE7119DE0ED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2439" y="6093198"/>
            <a:ext cx="3213254" cy="56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1309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703581"/>
      </p:ext>
    </p:extLst>
  </p:cSld>
  <p:clrMap bg1="lt1" tx1="dk1" bg2="lt2" tx2="dk2" accent1="accent1" accent2="accent2" accent3="accent3" accent4="accent4" accent5="accent5" accent6="accent6" hlink="hlink" folHlink="folHlink"/>
  <p:sldLayoutIdLst>
    <p:sldLayoutId id="2147483665" r:id="rId1"/>
    <p:sldLayoutId id="2147483661" r:id="rId2"/>
    <p:sldLayoutId id="2147483649" r:id="rId3"/>
    <p:sldLayoutId id="2147483660" r:id="rId4"/>
    <p:sldLayoutId id="214748366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0F570-6758-7C17-EA09-F12FAB054288}"/>
              </a:ext>
            </a:extLst>
          </p:cNvPr>
          <p:cNvPicPr>
            <a:picLocks noChangeAspect="1"/>
          </p:cNvPicPr>
          <p:nvPr/>
        </p:nvPicPr>
        <p:blipFill>
          <a:blip r:embed="rId2"/>
          <a:stretch>
            <a:fillRect/>
          </a:stretch>
        </p:blipFill>
        <p:spPr>
          <a:xfrm>
            <a:off x="1787587" y="558800"/>
            <a:ext cx="8616826" cy="5562599"/>
          </a:xfrm>
          <a:prstGeom prst="rect">
            <a:avLst/>
          </a:prstGeom>
        </p:spPr>
      </p:pic>
    </p:spTree>
    <p:extLst>
      <p:ext uri="{BB962C8B-B14F-4D97-AF65-F5344CB8AC3E}">
        <p14:creationId xmlns:p14="http://schemas.microsoft.com/office/powerpoint/2010/main" val="1474806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A0F873F-7776-1597-CA05-337C286E56C2}"/>
              </a:ext>
            </a:extLst>
          </p:cNvPr>
          <p:cNvSpPr txBox="1"/>
          <p:nvPr/>
        </p:nvSpPr>
        <p:spPr>
          <a:xfrm>
            <a:off x="2853266" y="5039267"/>
            <a:ext cx="1176867" cy="461665"/>
          </a:xfrm>
          <a:prstGeom prst="rect">
            <a:avLst/>
          </a:prstGeom>
          <a:noFill/>
        </p:spPr>
        <p:txBody>
          <a:bodyPr wrap="square">
            <a:spAutoFit/>
          </a:bodyPr>
          <a:lstStyle/>
          <a:p>
            <a:r>
              <a:rPr lang="en-US" sz="2400" b="1" dirty="0">
                <a:solidFill>
                  <a:schemeClr val="bg1"/>
                </a:solidFill>
              </a:rPr>
              <a:t>Echelon</a:t>
            </a:r>
          </a:p>
        </p:txBody>
      </p:sp>
      <p:sp>
        <p:nvSpPr>
          <p:cNvPr id="18" name="TextBox 17">
            <a:extLst>
              <a:ext uri="{FF2B5EF4-FFF2-40B4-BE49-F238E27FC236}">
                <a16:creationId xmlns:a16="http://schemas.microsoft.com/office/drawing/2014/main" id="{9021D907-BB25-7245-31F1-814504BE798F}"/>
              </a:ext>
            </a:extLst>
          </p:cNvPr>
          <p:cNvSpPr txBox="1"/>
          <p:nvPr/>
        </p:nvSpPr>
        <p:spPr>
          <a:xfrm>
            <a:off x="5088466" y="4012219"/>
            <a:ext cx="1557867" cy="461665"/>
          </a:xfrm>
          <a:prstGeom prst="rect">
            <a:avLst/>
          </a:prstGeom>
          <a:noFill/>
        </p:spPr>
        <p:txBody>
          <a:bodyPr wrap="square">
            <a:spAutoFit/>
          </a:bodyPr>
          <a:lstStyle/>
          <a:p>
            <a:r>
              <a:rPr lang="en-US" sz="2400" b="1" dirty="0">
                <a:solidFill>
                  <a:schemeClr val="bg1"/>
                </a:solidFill>
              </a:rPr>
              <a:t>Echelon</a:t>
            </a:r>
          </a:p>
        </p:txBody>
      </p:sp>
      <p:pic>
        <p:nvPicPr>
          <p:cNvPr id="20" name="Picture 19">
            <a:extLst>
              <a:ext uri="{FF2B5EF4-FFF2-40B4-BE49-F238E27FC236}">
                <a16:creationId xmlns:a16="http://schemas.microsoft.com/office/drawing/2014/main" id="{05670EE5-1A73-4663-C3D9-B973A4847003}"/>
              </a:ext>
            </a:extLst>
          </p:cNvPr>
          <p:cNvPicPr>
            <a:picLocks noChangeAspect="1"/>
          </p:cNvPicPr>
          <p:nvPr/>
        </p:nvPicPr>
        <p:blipFill>
          <a:blip r:embed="rId2"/>
          <a:stretch>
            <a:fillRect/>
          </a:stretch>
        </p:blipFill>
        <p:spPr>
          <a:xfrm>
            <a:off x="1041399" y="152400"/>
            <a:ext cx="10752667" cy="4886867"/>
          </a:xfrm>
          <a:prstGeom prst="rect">
            <a:avLst/>
          </a:prstGeom>
        </p:spPr>
      </p:pic>
    </p:spTree>
    <p:extLst>
      <p:ext uri="{BB962C8B-B14F-4D97-AF65-F5344CB8AC3E}">
        <p14:creationId xmlns:p14="http://schemas.microsoft.com/office/powerpoint/2010/main" val="194442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2D06BC-5E48-2F68-EBE0-0B0F41F06C54}"/>
              </a:ext>
            </a:extLst>
          </p:cNvPr>
          <p:cNvSpPr txBox="1"/>
          <p:nvPr/>
        </p:nvSpPr>
        <p:spPr>
          <a:xfrm>
            <a:off x="855133" y="626440"/>
            <a:ext cx="10784417" cy="5149679"/>
          </a:xfrm>
          <a:prstGeom prst="rect">
            <a:avLst/>
          </a:prstGeom>
          <a:noFill/>
        </p:spPr>
        <p:txBody>
          <a:bodyPr wrap="square">
            <a:spAutoFit/>
          </a:bodyPr>
          <a:lstStyle/>
          <a:p>
            <a:pPr marL="285750" indent="-285750" algn="just">
              <a:lnSpc>
                <a:spcPct val="115000"/>
              </a:lnSpc>
              <a:spcAft>
                <a:spcPts val="800"/>
              </a:spcAft>
              <a:buFont typeface="Wingdings" panose="05000000000000000000" pitchFamily="2"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Demand variability typically originates at the customer level but becomes increasingly amplified as orders propagate upstream across a supply chain, resulting in the well-known bullwhip effect. </a:t>
            </a:r>
          </a:p>
          <a:p>
            <a:pPr marL="285750" indent="-285750" algn="just">
              <a:lnSpc>
                <a:spcPct val="115000"/>
              </a:lnSpc>
              <a:spcAft>
                <a:spcPts val="800"/>
              </a:spcAft>
              <a:buFont typeface="Wingdings" panose="05000000000000000000" pitchFamily="2" charset="2"/>
              <a:buChar cha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just">
              <a:lnSpc>
                <a:spcPct val="115000"/>
              </a:lnSpc>
              <a:spcAft>
                <a:spcPts val="800"/>
              </a:spcAft>
              <a:buFont typeface="Wingdings" panose="05000000000000000000" pitchFamily="2"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This study develops a system dynamics simulation model of a four-echelon network comprising customer, retailer, distributor, and factory implemented in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AnyLogic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to investigate the operational drivers of this amplification and its impact on supply chain resilience. </a:t>
            </a:r>
          </a:p>
          <a:p>
            <a:pPr marL="285750" indent="-285750" algn="just">
              <a:lnSpc>
                <a:spcPct val="115000"/>
              </a:lnSpc>
              <a:spcAft>
                <a:spcPts val="800"/>
              </a:spcAft>
              <a:buFont typeface="Wingdings" panose="05000000000000000000" pitchFamily="2" charset="2"/>
              <a:buChar cha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just">
              <a:lnSpc>
                <a:spcPct val="115000"/>
              </a:lnSpc>
              <a:spcAft>
                <a:spcPts val="800"/>
              </a:spcAft>
              <a:buFont typeface="Wingdings" panose="05000000000000000000" pitchFamily="2"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model incorporates stochastic customer demand, exponential smoothing based forecasting, inventory cover policies, proportional correction rules, and physical shipment constraints. Simulation results show that variation in Demand and inventory adjustment, combined with higher safety-stock targets and longer release times upstream, lead to significant variance growth in production and inventory at the factory level. </a:t>
            </a:r>
          </a:p>
          <a:p>
            <a:pPr marL="285750" indent="-285750" algn="just">
              <a:lnSpc>
                <a:spcPct val="115000"/>
              </a:lnSpc>
              <a:spcAft>
                <a:spcPts val="800"/>
              </a:spcAft>
              <a:buFont typeface="Wingdings" panose="05000000000000000000" pitchFamily="2" charset="2"/>
              <a:buChar char="§"/>
            </a:pPr>
            <a:endParaRPr lang="en-US" kern="100" dirty="0">
              <a:latin typeface="Times New Roman" panose="02020603050405020304" pitchFamily="18" charset="0"/>
              <a:ea typeface="Aptos" panose="020B0004020202020204" pitchFamily="34" charset="0"/>
              <a:cs typeface="Times New Roman" panose="02020603050405020304" pitchFamily="18" charset="0"/>
            </a:endParaRPr>
          </a:p>
          <a:p>
            <a:pPr marL="285750" indent="-285750" algn="just">
              <a:lnSpc>
                <a:spcPct val="115000"/>
              </a:lnSpc>
              <a:spcAft>
                <a:spcPts val="800"/>
              </a:spcAft>
              <a:buFont typeface="Wingdings" panose="05000000000000000000" pitchFamily="2"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proposed model provides a dynamic testbed for diagnosing bullwhip mechanisms and evaluating alternative policies that improve responsiveness and resilience in multi-echelon supply chains.</a:t>
            </a:r>
            <a:endParaRPr lang="en-CA"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12B51F0-5DAD-D7B1-5268-BE3633FFFABC}"/>
              </a:ext>
            </a:extLst>
          </p:cNvPr>
          <p:cNvSpPr txBox="1"/>
          <p:nvPr/>
        </p:nvSpPr>
        <p:spPr>
          <a:xfrm>
            <a:off x="5422900" y="120134"/>
            <a:ext cx="1841500"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Introduction</a:t>
            </a:r>
            <a:endParaRPr lang="en-CA" b="1" dirty="0"/>
          </a:p>
        </p:txBody>
      </p:sp>
    </p:spTree>
    <p:extLst>
      <p:ext uri="{BB962C8B-B14F-4D97-AF65-F5344CB8AC3E}">
        <p14:creationId xmlns:p14="http://schemas.microsoft.com/office/powerpoint/2010/main" val="227053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35A5A-579B-A5B4-3305-296A378E427C}"/>
              </a:ext>
            </a:extLst>
          </p:cNvPr>
          <p:cNvSpPr txBox="1"/>
          <p:nvPr/>
        </p:nvSpPr>
        <p:spPr>
          <a:xfrm>
            <a:off x="901700" y="729546"/>
            <a:ext cx="11080750" cy="4524315"/>
          </a:xfrm>
          <a:prstGeom prst="rect">
            <a:avLst/>
          </a:prstGeom>
          <a:noFill/>
        </p:spPr>
        <p:txBody>
          <a:bodyPr wrap="square">
            <a:spAutoFit/>
          </a:bodyPr>
          <a:lstStyle/>
          <a:p>
            <a:pPr marL="285750" indent="-285750" algn="just">
              <a:buFont typeface="Wingdings" panose="05000000000000000000" pitchFamily="2" charset="2"/>
              <a:buChar char="Ø"/>
            </a:pPr>
            <a:r>
              <a:rPr lang="en-CA" sz="1800" dirty="0">
                <a:effectLst/>
                <a:latin typeface="Times New Roman" panose="02020603050405020304" pitchFamily="18" charset="0"/>
                <a:ea typeface="Aptos" panose="020B0004020202020204" pitchFamily="34" charset="0"/>
              </a:rPr>
              <a:t>Supply chains with multiple echelons are highly vulnerable to the bullwhip effect, where small fluctuations in customer demand propagate upstream and become amplified as orders and inventories swing excessively. </a:t>
            </a:r>
          </a:p>
          <a:p>
            <a:pPr marL="285750" indent="-285750" algn="just">
              <a:buFont typeface="Wingdings" panose="05000000000000000000" pitchFamily="2" charset="2"/>
              <a:buChar char="Ø"/>
            </a:pPr>
            <a:endParaRPr lang="en-CA" sz="1800" dirty="0">
              <a:effectLst/>
              <a:latin typeface="Times New Roman" panose="02020603050405020304" pitchFamily="18" charset="0"/>
              <a:ea typeface="Aptos" panose="020B0004020202020204" pitchFamily="34" charset="0"/>
            </a:endParaRPr>
          </a:p>
          <a:p>
            <a:pPr marL="285750" indent="-285750" algn="just">
              <a:buFont typeface="Wingdings" panose="05000000000000000000" pitchFamily="2" charset="2"/>
              <a:buChar char="Ø"/>
            </a:pPr>
            <a:endParaRPr lang="en-CA" dirty="0">
              <a:latin typeface="Times New Roman" panose="02020603050405020304" pitchFamily="18" charset="0"/>
              <a:ea typeface="Aptos" panose="020B0004020202020204" pitchFamily="34" charset="0"/>
            </a:endParaRPr>
          </a:p>
          <a:p>
            <a:pPr marL="285750" indent="-285750" algn="just">
              <a:buFont typeface="Wingdings" panose="05000000000000000000" pitchFamily="2" charset="2"/>
              <a:buChar char="Ø"/>
            </a:pPr>
            <a:r>
              <a:rPr lang="en-CA" sz="1800" dirty="0">
                <a:effectLst/>
                <a:latin typeface="Times New Roman" panose="02020603050405020304" pitchFamily="18" charset="0"/>
                <a:ea typeface="Aptos" panose="020B0004020202020204" pitchFamily="34" charset="0"/>
              </a:rPr>
              <a:t>These oscillations lead to increased holding costs, production inefficiencies, lost sales, and reduced service levels. In real-world industries especially those characterized by long lead times, capacity constraints, and high safety stock strategies this dynamic instability becomes a critical operational challenge. </a:t>
            </a:r>
          </a:p>
          <a:p>
            <a:pPr marL="285750" indent="-285750" algn="just">
              <a:buFont typeface="Wingdings" panose="05000000000000000000" pitchFamily="2" charset="2"/>
              <a:buChar char="Ø"/>
            </a:pPr>
            <a:endParaRPr lang="en-CA" dirty="0">
              <a:latin typeface="Times New Roman" panose="02020603050405020304" pitchFamily="18" charset="0"/>
              <a:ea typeface="Aptos" panose="020B0004020202020204" pitchFamily="34" charset="0"/>
            </a:endParaRPr>
          </a:p>
          <a:p>
            <a:pPr marL="285750" indent="-285750" algn="just">
              <a:buFont typeface="Wingdings" panose="05000000000000000000" pitchFamily="2" charset="2"/>
              <a:buChar char="Ø"/>
            </a:pPr>
            <a:endParaRPr lang="en-CA" dirty="0">
              <a:latin typeface="Times New Roman" panose="02020603050405020304" pitchFamily="18" charset="0"/>
              <a:ea typeface="Aptos" panose="020B0004020202020204" pitchFamily="34" charset="0"/>
            </a:endParaRPr>
          </a:p>
          <a:p>
            <a:pPr marL="285750" indent="-285750" algn="just">
              <a:buFont typeface="Wingdings" panose="05000000000000000000" pitchFamily="2" charset="2"/>
              <a:buChar char="Ø"/>
            </a:pPr>
            <a:endParaRPr lang="en-CA" dirty="0">
              <a:latin typeface="Times New Roman" panose="02020603050405020304" pitchFamily="18" charset="0"/>
              <a:ea typeface="Aptos" panose="020B0004020202020204" pitchFamily="34" charset="0"/>
            </a:endParaRPr>
          </a:p>
          <a:p>
            <a:pPr marL="285750" indent="-285750" algn="just">
              <a:buFont typeface="Wingdings" panose="05000000000000000000" pitchFamily="2" charset="2"/>
              <a:buChar char="Ø"/>
            </a:pPr>
            <a:r>
              <a:rPr lang="en-CA" sz="1800" dirty="0">
                <a:effectLst/>
                <a:latin typeface="Times New Roman" panose="02020603050405020304" pitchFamily="18" charset="0"/>
                <a:ea typeface="Aptos" panose="020B0004020202020204" pitchFamily="34" charset="0"/>
              </a:rPr>
              <a:t>However, due to increasing lead times, larger target cover stocks, and slower response speeds toward the upstream end of the network, the factory experiences the most pronounced variability in both production and inventory levels. </a:t>
            </a:r>
          </a:p>
          <a:p>
            <a:pPr marL="285750" indent="-285750" algn="just">
              <a:buFont typeface="Wingdings" panose="05000000000000000000" pitchFamily="2" charset="2"/>
              <a:buChar char="Ø"/>
            </a:pPr>
            <a:endParaRPr lang="en-CA" sz="1800" dirty="0">
              <a:effectLst/>
              <a:latin typeface="Times New Roman" panose="02020603050405020304" pitchFamily="18" charset="0"/>
              <a:ea typeface="Aptos" panose="020B0004020202020204" pitchFamily="34" charset="0"/>
            </a:endParaRPr>
          </a:p>
          <a:p>
            <a:pPr marL="285750" indent="-285750" algn="just">
              <a:buFont typeface="Wingdings" panose="05000000000000000000" pitchFamily="2" charset="2"/>
              <a:buChar char="Ø"/>
            </a:pPr>
            <a:r>
              <a:rPr lang="en-CA" sz="1800" dirty="0">
                <a:effectLst/>
                <a:latin typeface="Times New Roman" panose="02020603050405020304" pitchFamily="18" charset="0"/>
                <a:ea typeface="Aptos" panose="020B0004020202020204" pitchFamily="34" charset="0"/>
              </a:rPr>
              <a:t>This model captures how decision-making delays, shipment release limits, and demand variation interact to intensify order variability and destabilize material planning. </a:t>
            </a:r>
            <a:endParaRPr lang="en-CA" dirty="0"/>
          </a:p>
        </p:txBody>
      </p:sp>
      <p:sp>
        <p:nvSpPr>
          <p:cNvPr id="4" name="TextBox 3">
            <a:extLst>
              <a:ext uri="{FF2B5EF4-FFF2-40B4-BE49-F238E27FC236}">
                <a16:creationId xmlns:a16="http://schemas.microsoft.com/office/drawing/2014/main" id="{9486E636-A098-5F53-7F2E-A28CE2B1BD9A}"/>
              </a:ext>
            </a:extLst>
          </p:cNvPr>
          <p:cNvSpPr txBox="1"/>
          <p:nvPr/>
        </p:nvSpPr>
        <p:spPr>
          <a:xfrm>
            <a:off x="5422900" y="120134"/>
            <a:ext cx="3105150"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Problem Description</a:t>
            </a:r>
            <a:endParaRPr lang="en-CA" b="1" dirty="0"/>
          </a:p>
        </p:txBody>
      </p:sp>
    </p:spTree>
    <p:extLst>
      <p:ext uri="{BB962C8B-B14F-4D97-AF65-F5344CB8AC3E}">
        <p14:creationId xmlns:p14="http://schemas.microsoft.com/office/powerpoint/2010/main" val="142534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98E08-093C-EE71-38A6-5738F54021CB}"/>
              </a:ext>
            </a:extLst>
          </p:cNvPr>
          <p:cNvSpPr txBox="1"/>
          <p:nvPr/>
        </p:nvSpPr>
        <p:spPr>
          <a:xfrm>
            <a:off x="4119033" y="272535"/>
            <a:ext cx="4999568"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Contributions/Objectives of this study</a:t>
            </a:r>
            <a:endParaRPr lang="en-CA" b="1" dirty="0"/>
          </a:p>
        </p:txBody>
      </p:sp>
      <p:sp>
        <p:nvSpPr>
          <p:cNvPr id="4" name="TextBox 3">
            <a:extLst>
              <a:ext uri="{FF2B5EF4-FFF2-40B4-BE49-F238E27FC236}">
                <a16:creationId xmlns:a16="http://schemas.microsoft.com/office/drawing/2014/main" id="{7D5EE35A-9E43-2460-DDC3-3B74E566D8E7}"/>
              </a:ext>
            </a:extLst>
          </p:cNvPr>
          <p:cNvSpPr txBox="1"/>
          <p:nvPr/>
        </p:nvSpPr>
        <p:spPr>
          <a:xfrm>
            <a:off x="1261533" y="1578799"/>
            <a:ext cx="10312399" cy="2308324"/>
          </a:xfrm>
          <a:prstGeom prst="rect">
            <a:avLst/>
          </a:prstGeom>
          <a:noFill/>
        </p:spPr>
        <p:txBody>
          <a:bodyPr wrap="square">
            <a:spAutoFit/>
          </a:bodyPr>
          <a:lstStyle/>
          <a:p>
            <a:pPr marL="342900" indent="-342900">
              <a:buAutoNum type="arabicPeriod"/>
            </a:pPr>
            <a:r>
              <a:rPr lang="en-US" dirty="0">
                <a:latin typeface="Times New Roman" panose="02020603050405020304" pitchFamily="18" charset="0"/>
                <a:cs typeface="Times New Roman" panose="02020603050405020304" pitchFamily="18" charset="0"/>
              </a:rPr>
              <a:t>Development of  a fully dynamic, feedback-driven simulation model in </a:t>
            </a:r>
            <a:r>
              <a:rPr lang="en-US" dirty="0" err="1">
                <a:latin typeface="Times New Roman" panose="02020603050405020304" pitchFamily="18" charset="0"/>
                <a:cs typeface="Times New Roman" panose="02020603050405020304" pitchFamily="18" charset="0"/>
              </a:rPr>
              <a:t>AnyLogic</a:t>
            </a:r>
            <a:r>
              <a:rPr lang="en-US" dirty="0">
                <a:latin typeface="Times New Roman" panose="02020603050405020304" pitchFamily="18" charset="0"/>
                <a:cs typeface="Times New Roman" panose="02020603050405020304" pitchFamily="18" charset="0"/>
              </a:rPr>
              <a:t> that spans customer, retailer, distributor, and factory levels. </a:t>
            </a: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dirty="0">
                <a:latin typeface="Times New Roman" panose="02020603050405020304" pitchFamily="18" charset="0"/>
                <a:cs typeface="Times New Roman" panose="02020603050405020304" pitchFamily="18" charset="0"/>
              </a:rPr>
              <a:t>Integrated Bullwhip Equations Linking Forecasting, Inventory Policies, and Safety-Stock Requirements.</a:t>
            </a: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dirty="0">
                <a:latin typeface="Times New Roman" panose="02020603050405020304" pitchFamily="18" charset="0"/>
                <a:cs typeface="Times New Roman" panose="02020603050405020304" pitchFamily="18" charset="0"/>
              </a:rPr>
              <a:t>Policy evaluation is conducted through scenario-based inventory performance analysis, enabling a comprehensive examination of how alternative inventory control strategies respond to varying demand conditions.</a:t>
            </a:r>
          </a:p>
        </p:txBody>
      </p:sp>
    </p:spTree>
    <p:extLst>
      <p:ext uri="{BB962C8B-B14F-4D97-AF65-F5344CB8AC3E}">
        <p14:creationId xmlns:p14="http://schemas.microsoft.com/office/powerpoint/2010/main" val="1516810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B8FE2C-C7BE-D33B-FA73-7050D0705E10}"/>
              </a:ext>
            </a:extLst>
          </p:cNvPr>
          <p:cNvSpPr txBox="1"/>
          <p:nvPr/>
        </p:nvSpPr>
        <p:spPr>
          <a:xfrm>
            <a:off x="3445935" y="0"/>
            <a:ext cx="6536266" cy="369332"/>
          </a:xfrm>
          <a:prstGeom prst="rect">
            <a:avLst/>
          </a:prstGeom>
          <a:noFill/>
        </p:spPr>
        <p:txBody>
          <a:bodyPr wrap="square">
            <a:spAutoFit/>
          </a:bodyPr>
          <a:lstStyle/>
          <a:p>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AnyLogic</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System Dynamics Model for Bullwhip Effect</a:t>
            </a:r>
            <a:endParaRPr lang="en-CA" b="1" dirty="0"/>
          </a:p>
        </p:txBody>
      </p:sp>
      <p:pic>
        <p:nvPicPr>
          <p:cNvPr id="7" name="Picture 6">
            <a:extLst>
              <a:ext uri="{FF2B5EF4-FFF2-40B4-BE49-F238E27FC236}">
                <a16:creationId xmlns:a16="http://schemas.microsoft.com/office/drawing/2014/main" id="{AAE43CEF-EF25-1BD2-237D-F3409A9ACCA4}"/>
              </a:ext>
            </a:extLst>
          </p:cNvPr>
          <p:cNvPicPr>
            <a:picLocks noChangeAspect="1"/>
          </p:cNvPicPr>
          <p:nvPr/>
        </p:nvPicPr>
        <p:blipFill>
          <a:blip r:embed="rId2"/>
          <a:stretch>
            <a:fillRect/>
          </a:stretch>
        </p:blipFill>
        <p:spPr>
          <a:xfrm>
            <a:off x="1532987" y="465668"/>
            <a:ext cx="9905480" cy="5799666"/>
          </a:xfrm>
          <a:prstGeom prst="rect">
            <a:avLst/>
          </a:prstGeom>
        </p:spPr>
      </p:pic>
    </p:spTree>
    <p:extLst>
      <p:ext uri="{BB962C8B-B14F-4D97-AF65-F5344CB8AC3E}">
        <p14:creationId xmlns:p14="http://schemas.microsoft.com/office/powerpoint/2010/main" val="3131421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DC3039-D4DD-EE20-7E92-3FCB220A81AD}"/>
                  </a:ext>
                </a:extLst>
              </p:cNvPr>
              <p:cNvSpPr txBox="1"/>
              <p:nvPr/>
            </p:nvSpPr>
            <p:spPr>
              <a:xfrm>
                <a:off x="1238250" y="617023"/>
                <a:ext cx="6096000" cy="2188933"/>
              </a:xfrm>
              <a:prstGeom prst="rect">
                <a:avLst/>
              </a:prstGeom>
              <a:noFill/>
            </p:spPr>
            <p:txBody>
              <a:bodyPr wrap="square">
                <a:spAutoFit/>
              </a:bodyPr>
              <a:lstStyle/>
              <a:p>
                <a:pPr>
                  <a:lnSpc>
                    <a:spcPct val="115000"/>
                  </a:lnSpc>
                  <a:spcAft>
                    <a:spcPts val="800"/>
                  </a:spcAft>
                  <a:buNone/>
                </a:pPr>
                <a:r>
                  <a:rPr lang="en-US" sz="1200" b="1" kern="100" dirty="0">
                    <a:effectLst/>
                    <a:latin typeface="Times New Roman" panose="02020603050405020304" pitchFamily="18" charset="0"/>
                    <a:ea typeface="Aptos" panose="020B0004020202020204" pitchFamily="34" charset="0"/>
                    <a:cs typeface="Times New Roman" panose="02020603050405020304" pitchFamily="18" charset="0"/>
                  </a:rPr>
                  <a:t>Demand &amp; policies.</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D(t) : customer demand rate</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14:m>
                  <m:oMath xmlns:m="http://schemas.openxmlformats.org/officeDocument/2006/math">
                    <m:acc>
                      <m:accPr>
                        <m:chr m:val="̃"/>
                        <m:ctrlPr>
                          <a:rPr lang="en-CA" sz="1200" i="1" kern="100">
                            <a:effectLst/>
                            <a:latin typeface="Cambria Math" panose="02040503050406030204" pitchFamily="18" charset="0"/>
                            <a:ea typeface="Aptos" panose="020B0004020202020204" pitchFamily="34" charset="0"/>
                            <a:cs typeface="Times New Roman" panose="02020603050405020304" pitchFamily="18" charset="0"/>
                          </a:rPr>
                        </m:ctrlPr>
                      </m:accPr>
                      <m:e>
                        <m:sSub>
                          <m:sSubPr>
                            <m:ctrlPr>
                              <a:rPr lang="en-CA" sz="1200" i="1" kern="100">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D</m:t>
                            </m:r>
                          </m:e>
                          <m:sub>
                            <m:r>
                              <m:rPr>
                                <m:sty m:val="p"/>
                              </m:rP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R</m:t>
                            </m:r>
                          </m:sub>
                        </m:sSub>
                      </m:e>
                    </m:acc>
                    <m:d>
                      <m:dPr>
                        <m:ctrlPr>
                          <a:rPr lang="en-CA" sz="1200" i="1" kern="100">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t</m:t>
                        </m:r>
                      </m:e>
                    </m:d>
                    <m: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m:t>
                    </m:r>
                    <m:acc>
                      <m:accPr>
                        <m:chr m:val="̃"/>
                        <m:ctrlPr>
                          <a:rPr lang="en-CA" sz="1200" i="1" kern="100">
                            <a:effectLst/>
                            <a:latin typeface="Cambria Math" panose="02040503050406030204" pitchFamily="18" charset="0"/>
                            <a:ea typeface="Aptos" panose="020B0004020202020204" pitchFamily="34" charset="0"/>
                            <a:cs typeface="Times New Roman" panose="02020603050405020304" pitchFamily="18" charset="0"/>
                          </a:rPr>
                        </m:ctrlPr>
                      </m:accPr>
                      <m:e>
                        <m:sSub>
                          <m:sSubPr>
                            <m:ctrlPr>
                              <a:rPr lang="en-CA" sz="1200" i="1" kern="100">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D</m:t>
                            </m:r>
                          </m:e>
                          <m:sub>
                            <m:r>
                              <m:rPr>
                                <m:sty m:val="p"/>
                              </m:rP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D</m:t>
                            </m:r>
                          </m:sub>
                        </m:sSub>
                      </m:e>
                    </m:acc>
                    <m:d>
                      <m:dPr>
                        <m:ctrlPr>
                          <a:rPr lang="en-CA" sz="1200" i="1" kern="100">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t</m:t>
                        </m:r>
                      </m:e>
                    </m:d>
                    <m: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m:t>
                    </m:r>
                    <m:acc>
                      <m:accPr>
                        <m:chr m:val="̃"/>
                        <m:ctrlPr>
                          <a:rPr lang="en-CA" sz="1200" i="1" kern="100">
                            <a:effectLst/>
                            <a:latin typeface="Cambria Math" panose="02040503050406030204" pitchFamily="18" charset="0"/>
                            <a:ea typeface="Aptos" panose="020B0004020202020204" pitchFamily="34" charset="0"/>
                            <a:cs typeface="Times New Roman" panose="02020603050405020304" pitchFamily="18" charset="0"/>
                          </a:rPr>
                        </m:ctrlPr>
                      </m:accPr>
                      <m:e>
                        <m:sSub>
                          <m:sSubPr>
                            <m:ctrlPr>
                              <a:rPr lang="en-CA" sz="1200" i="1" kern="100">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D</m:t>
                            </m:r>
                          </m:e>
                          <m:sub>
                            <m:r>
                              <m:rPr>
                                <m:sty m:val="p"/>
                              </m:rP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F</m:t>
                            </m:r>
                          </m:sub>
                        </m:sSub>
                      </m:e>
                    </m:acc>
                    <m:d>
                      <m:dPr>
                        <m:ctrlPr>
                          <a:rPr lang="en-CA" sz="1200" i="1" kern="100">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200" i="0" kern="100" smtClean="0">
                            <a:effectLst/>
                            <a:latin typeface="Cambria Math" panose="02040503050406030204" pitchFamily="18" charset="0"/>
                            <a:ea typeface="Aptos" panose="020B0004020202020204" pitchFamily="34" charset="0"/>
                            <a:cs typeface="Times New Roman" panose="02020603050405020304" pitchFamily="18" charset="0"/>
                          </a:rPr>
                          <m:t>t</m:t>
                        </m:r>
                      </m:e>
                    </m:d>
                  </m:oMath>
                </a14:m>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 exponentially smoothed (expected) demand at retailer, distributor, factory.</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14:m>
                  <m:oMath xmlns:m="http://schemas.openxmlformats.org/officeDocument/2006/math">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R</m:t>
                        </m:r>
                      </m:sub>
                    </m:sSub>
                    <m: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D</m:t>
                        </m:r>
                      </m:sub>
                    </m:sSub>
                    <m: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F</m:t>
                        </m:r>
                      </m:sub>
                    </m:sSub>
                  </m:oMath>
                </a14:m>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 cover (days of demand kept as inventory)</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14:m>
                  <m:oMath xmlns:m="http://schemas.openxmlformats.org/officeDocument/2006/math">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τ</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R</m:t>
                        </m:r>
                      </m:sub>
                    </m:sSub>
                    <m: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τ</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D</m:t>
                        </m:r>
                      </m:sub>
                    </m:sSub>
                    <m: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τ</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F</m:t>
                        </m:r>
                      </m:sub>
                    </m:sSub>
                  </m:oMath>
                </a14:m>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 inventory adjustment times</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14:m>
                  <m:oMath xmlns:m="http://schemas.openxmlformats.org/officeDocument/2006/math">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α</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R</m:t>
                        </m:r>
                      </m:sub>
                    </m:sSub>
                    <m: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α</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D</m:t>
                        </m:r>
                      </m:sub>
                    </m:sSub>
                    <m: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α</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F</m:t>
                        </m:r>
                      </m:sub>
                    </m:sSub>
                  </m:oMath>
                </a14:m>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 information smoothing time constants</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14:m>
                  <m:oMath xmlns:m="http://schemas.openxmlformats.org/officeDocument/2006/math">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R</m:t>
                        </m:r>
                      </m:sub>
                    </m:sSub>
                  </m:oMath>
                </a14:m>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 retailer service capacity (units/day), </a:t>
                </a:r>
                <a14:m>
                  <m:oMath xmlns:m="http://schemas.openxmlformats.org/officeDocument/2006/math">
                    <m:sSub>
                      <m:sSubPr>
                        <m:ctrlPr>
                          <a:rPr lang="en-CA" sz="1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K</m:t>
                        </m:r>
                      </m:e>
                      <m:sub>
                        <m:r>
                          <m:rPr>
                            <m:sty m:val="p"/>
                          </m:rPr>
                          <a:rPr lang="en-US" sz="1200" i="0" kern="100" smtClean="0">
                            <a:effectLst/>
                            <a:latin typeface="Cambria Math" panose="02040503050406030204" pitchFamily="18" charset="0"/>
                            <a:ea typeface="Times New Roman" panose="02020603050405020304" pitchFamily="18" charset="0"/>
                            <a:cs typeface="Times New Roman" panose="02020603050405020304" pitchFamily="18" charset="0"/>
                          </a:rPr>
                          <m:t>F</m:t>
                        </m:r>
                      </m:sub>
                    </m:sSub>
                  </m:oMath>
                </a14:m>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factory production capacity (units/day).</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FCDC3039-D4DD-EE20-7E92-3FCB220A81AD}"/>
                  </a:ext>
                </a:extLst>
              </p:cNvPr>
              <p:cNvSpPr txBox="1">
                <a:spLocks noRot="1" noChangeAspect="1" noMove="1" noResize="1" noEditPoints="1" noAdjustHandles="1" noChangeArrowheads="1" noChangeShapeType="1" noTextEdit="1"/>
              </p:cNvSpPr>
              <p:nvPr/>
            </p:nvSpPr>
            <p:spPr>
              <a:xfrm>
                <a:off x="1238250" y="617023"/>
                <a:ext cx="6096000" cy="2188933"/>
              </a:xfrm>
              <a:prstGeom prst="rect">
                <a:avLst/>
              </a:prstGeom>
              <a:blipFill>
                <a:blip r:embed="rId2"/>
                <a:stretch>
                  <a:fillRect b="-111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D506775-2DFB-468B-0077-A7C22964CE11}"/>
              </a:ext>
            </a:extLst>
          </p:cNvPr>
          <p:cNvPicPr>
            <a:picLocks noChangeAspect="1"/>
          </p:cNvPicPr>
          <p:nvPr/>
        </p:nvPicPr>
        <p:blipFill>
          <a:blip r:embed="rId3"/>
          <a:stretch>
            <a:fillRect/>
          </a:stretch>
        </p:blipFill>
        <p:spPr>
          <a:xfrm>
            <a:off x="7486141" y="812143"/>
            <a:ext cx="4443391" cy="1596390"/>
          </a:xfrm>
          <a:prstGeom prst="rect">
            <a:avLst/>
          </a:prstGeom>
        </p:spPr>
      </p:pic>
      <p:pic>
        <p:nvPicPr>
          <p:cNvPr id="7" name="Picture 6">
            <a:extLst>
              <a:ext uri="{FF2B5EF4-FFF2-40B4-BE49-F238E27FC236}">
                <a16:creationId xmlns:a16="http://schemas.microsoft.com/office/drawing/2014/main" id="{C2FBAB3D-C07E-3B19-68F5-C84D7084295B}"/>
              </a:ext>
            </a:extLst>
          </p:cNvPr>
          <p:cNvPicPr>
            <a:picLocks noChangeAspect="1"/>
          </p:cNvPicPr>
          <p:nvPr/>
        </p:nvPicPr>
        <p:blipFill>
          <a:blip r:embed="rId4"/>
          <a:stretch>
            <a:fillRect/>
          </a:stretch>
        </p:blipFill>
        <p:spPr>
          <a:xfrm>
            <a:off x="1119716" y="3369733"/>
            <a:ext cx="5048758" cy="2313178"/>
          </a:xfrm>
          <a:prstGeom prst="rect">
            <a:avLst/>
          </a:prstGeom>
        </p:spPr>
      </p:pic>
      <p:sp>
        <p:nvSpPr>
          <p:cNvPr id="8" name="TextBox 7">
            <a:extLst>
              <a:ext uri="{FF2B5EF4-FFF2-40B4-BE49-F238E27FC236}">
                <a16:creationId xmlns:a16="http://schemas.microsoft.com/office/drawing/2014/main" id="{AD07DBBD-97DF-0A44-0F4B-9C2352171DA5}"/>
              </a:ext>
            </a:extLst>
          </p:cNvPr>
          <p:cNvSpPr txBox="1"/>
          <p:nvPr/>
        </p:nvSpPr>
        <p:spPr>
          <a:xfrm>
            <a:off x="5422900" y="120134"/>
            <a:ext cx="3105150"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Mathematical Explanation</a:t>
            </a:r>
            <a:endParaRPr lang="en-CA" b="1" dirty="0"/>
          </a:p>
        </p:txBody>
      </p:sp>
      <p:sp>
        <p:nvSpPr>
          <p:cNvPr id="10" name="TextBox 9">
            <a:extLst>
              <a:ext uri="{FF2B5EF4-FFF2-40B4-BE49-F238E27FC236}">
                <a16:creationId xmlns:a16="http://schemas.microsoft.com/office/drawing/2014/main" id="{3EB32217-DF3E-DF3C-A46B-47CA474FDF2E}"/>
              </a:ext>
            </a:extLst>
          </p:cNvPr>
          <p:cNvSpPr txBox="1"/>
          <p:nvPr/>
        </p:nvSpPr>
        <p:spPr>
          <a:xfrm>
            <a:off x="4838700" y="3230608"/>
            <a:ext cx="6096000" cy="470706"/>
          </a:xfrm>
          <a:prstGeom prst="rect">
            <a:avLst/>
          </a:prstGeom>
          <a:noFill/>
        </p:spPr>
        <p:txBody>
          <a:bodyPr wrap="square">
            <a:spAutoFit/>
          </a:bodyPr>
          <a:lstStyle/>
          <a:p>
            <a:pPr marL="342900" lvl="0" indent="-342900">
              <a:lnSpc>
                <a:spcPct val="115000"/>
              </a:lnSpc>
              <a:spcAft>
                <a:spcPts val="800"/>
              </a:spcAft>
              <a:buFont typeface="+mj-lt"/>
              <a:buAutoNum type="arabicPeriod"/>
            </a:pPr>
            <a:r>
              <a:rPr lang="en-US" sz="1100" kern="100" dirty="0">
                <a:effectLst/>
                <a:latin typeface="Times New Roman" panose="02020603050405020304" pitchFamily="18" charset="0"/>
                <a:ea typeface="Aptos" panose="020B0004020202020204" pitchFamily="34" charset="0"/>
                <a:cs typeface="Times New Roman" panose="02020603050405020304" pitchFamily="18" charset="0"/>
              </a:rPr>
              <a:t>Sterman, J. D. (1989). Modeling managerial behavior: Misperceptions of feedback in a dynamic decision making experiment. </a:t>
            </a:r>
            <a:r>
              <a:rPr lang="en-US" sz="1100" i="1" kern="100" dirty="0">
                <a:effectLst/>
                <a:latin typeface="Times New Roman" panose="02020603050405020304" pitchFamily="18" charset="0"/>
                <a:ea typeface="Aptos" panose="020B0004020202020204" pitchFamily="34" charset="0"/>
                <a:cs typeface="Times New Roman" panose="02020603050405020304" pitchFamily="18" charset="0"/>
              </a:rPr>
              <a:t>Management science</a:t>
            </a:r>
            <a:r>
              <a:rPr lang="en-US" sz="11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100" i="1" kern="100" dirty="0">
                <a:effectLst/>
                <a:latin typeface="Times New Roman" panose="02020603050405020304" pitchFamily="18" charset="0"/>
                <a:ea typeface="Aptos" panose="020B0004020202020204" pitchFamily="34" charset="0"/>
                <a:cs typeface="Times New Roman" panose="02020603050405020304" pitchFamily="18" charset="0"/>
              </a:rPr>
              <a:t>35</a:t>
            </a:r>
            <a:r>
              <a:rPr lang="en-US" sz="1100" kern="100" dirty="0">
                <a:effectLst/>
                <a:latin typeface="Times New Roman" panose="02020603050405020304" pitchFamily="18" charset="0"/>
                <a:ea typeface="Aptos" panose="020B0004020202020204" pitchFamily="34" charset="0"/>
                <a:cs typeface="Times New Roman" panose="02020603050405020304" pitchFamily="18" charset="0"/>
              </a:rPr>
              <a:t>(3), 321-339.</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E8FDD31E-A7A1-F3A9-B181-70D458D4D9D0}"/>
              </a:ext>
            </a:extLst>
          </p:cNvPr>
          <p:cNvPicPr>
            <a:picLocks noChangeAspect="1"/>
          </p:cNvPicPr>
          <p:nvPr/>
        </p:nvPicPr>
        <p:blipFill>
          <a:blip r:embed="rId5"/>
          <a:stretch>
            <a:fillRect/>
          </a:stretch>
        </p:blipFill>
        <p:spPr>
          <a:xfrm>
            <a:off x="5362575" y="4221464"/>
            <a:ext cx="5048250" cy="757428"/>
          </a:xfrm>
          <a:prstGeom prst="rect">
            <a:avLst/>
          </a:prstGeom>
        </p:spPr>
      </p:pic>
      <p:cxnSp>
        <p:nvCxnSpPr>
          <p:cNvPr id="202" name="Straight Connector 201">
            <a:extLst>
              <a:ext uri="{FF2B5EF4-FFF2-40B4-BE49-F238E27FC236}">
                <a16:creationId xmlns:a16="http://schemas.microsoft.com/office/drawing/2014/main" id="{4416A027-8A56-7398-C242-53051A02CECE}"/>
              </a:ext>
            </a:extLst>
          </p:cNvPr>
          <p:cNvCxnSpPr>
            <a:cxnSpLocks/>
          </p:cNvCxnSpPr>
          <p:nvPr/>
        </p:nvCxnSpPr>
        <p:spPr>
          <a:xfrm>
            <a:off x="3039533" y="4496390"/>
            <a:ext cx="381000" cy="2182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8A351CE-ABCF-777E-8CDE-09340D57F326}"/>
              </a:ext>
            </a:extLst>
          </p:cNvPr>
          <p:cNvCxnSpPr>
            <a:cxnSpLocks/>
          </p:cNvCxnSpPr>
          <p:nvPr/>
        </p:nvCxnSpPr>
        <p:spPr>
          <a:xfrm>
            <a:off x="3039533" y="4826385"/>
            <a:ext cx="381000" cy="2182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17F8F72-417F-9842-9808-BBCFE708430D}"/>
              </a:ext>
            </a:extLst>
          </p:cNvPr>
          <p:cNvCxnSpPr>
            <a:cxnSpLocks/>
          </p:cNvCxnSpPr>
          <p:nvPr/>
        </p:nvCxnSpPr>
        <p:spPr>
          <a:xfrm>
            <a:off x="3039533" y="5156380"/>
            <a:ext cx="381000" cy="2182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16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7F3968-B229-1E11-A35C-F37690E757C4}"/>
              </a:ext>
            </a:extLst>
          </p:cNvPr>
          <p:cNvSpPr txBox="1"/>
          <p:nvPr/>
        </p:nvSpPr>
        <p:spPr>
          <a:xfrm>
            <a:off x="1041400" y="804706"/>
            <a:ext cx="10820400" cy="2226763"/>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The replenishment policy used in this study follows the standard order-up-to (</a:t>
            </a:r>
            <a:r>
              <a:rPr lang="en-US" b="1" kern="100" dirty="0">
                <a:effectLst/>
                <a:latin typeface="Times New Roman" panose="02020603050405020304" pitchFamily="18" charset="0"/>
                <a:ea typeface="Aptos" panose="020B0004020202020204" pitchFamily="34" charset="0"/>
                <a:cs typeface="Times New Roman" panose="02020603050405020304" pitchFamily="18" charset="0"/>
              </a:rPr>
              <a:t>OUT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formulation seen in stochastic lead-time demand inventory models, where replenishment equals forecasted demand plus a proportional safety correction based on inventory gap.</a:t>
            </a:r>
            <a:endParaRPr lang="en-US" kern="100" dirty="0">
              <a:latin typeface="Times New Roman" panose="02020603050405020304" pitchFamily="18" charset="0"/>
              <a:ea typeface="Aptos" panose="020B0004020202020204" pitchFamily="34" charset="0"/>
              <a:cs typeface="Times New Roman" panose="02020603050405020304" pitchFamily="18" charset="0"/>
            </a:endParaRPr>
          </a:p>
          <a:p>
            <a:pPr marL="285750" indent="-285750" algn="just">
              <a:lnSpc>
                <a:spcPct val="115000"/>
              </a:lnSpc>
              <a:spcAft>
                <a:spcPts val="800"/>
              </a:spcAft>
              <a:buFont typeface="Arial" panose="020B0604020202020204" pitchFamily="34" charset="0"/>
              <a:buChar char="•"/>
            </a:pPr>
            <a:r>
              <a:rPr lang="en-CA" dirty="0">
                <a:latin typeface="Times New Roman" panose="02020603050405020304" pitchFamily="18" charset="0"/>
                <a:ea typeface="Aptos" panose="020B0004020202020204" pitchFamily="34" charset="0"/>
              </a:rPr>
              <a:t>The modeled system represents a typical four-echelon distribution network consisting of a factory, distributor, retailer, and end customer. Customer demand can be stochastic and fluctuates daily</a:t>
            </a:r>
          </a:p>
          <a:p>
            <a:pPr algn="just">
              <a:lnSpc>
                <a:spcPct val="115000"/>
              </a:lnSpc>
              <a:spcAft>
                <a:spcPts val="800"/>
              </a:spcAft>
              <a:buNone/>
            </a:pPr>
            <a:endParaRPr lang="en-CA"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6E104768-FB3B-3BC2-9D99-F635ABC60EB4}"/>
              </a:ext>
            </a:extLst>
          </p:cNvPr>
          <p:cNvSpPr txBox="1"/>
          <p:nvPr/>
        </p:nvSpPr>
        <p:spPr>
          <a:xfrm>
            <a:off x="4944533" y="0"/>
            <a:ext cx="2667000" cy="369332"/>
          </a:xfrm>
          <a:prstGeom prst="rect">
            <a:avLst/>
          </a:prstGeom>
          <a:noFill/>
        </p:spPr>
        <p:txBody>
          <a:bodyPr wrap="square">
            <a:spAutoFit/>
          </a:bodyPr>
          <a:lstStyle/>
          <a:p>
            <a:r>
              <a:rPr lang="en-US" b="1" kern="100" dirty="0">
                <a:latin typeface="Times New Roman" panose="02020603050405020304" pitchFamily="18" charset="0"/>
                <a:ea typeface="Aptos" panose="020B0004020202020204" pitchFamily="34" charset="0"/>
                <a:cs typeface="Times New Roman" panose="02020603050405020304" pitchFamily="18" charset="0"/>
              </a:rPr>
              <a:t>R</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eplenishment policy </a:t>
            </a:r>
            <a:endParaRPr lang="en-US" b="1" dirty="0"/>
          </a:p>
        </p:txBody>
      </p:sp>
      <p:grpSp>
        <p:nvGrpSpPr>
          <p:cNvPr id="6" name="Group 4">
            <a:extLst>
              <a:ext uri="{FF2B5EF4-FFF2-40B4-BE49-F238E27FC236}">
                <a16:creationId xmlns:a16="http://schemas.microsoft.com/office/drawing/2014/main" id="{005994B6-7A1D-62B4-87AE-2C9310F5CFED}"/>
              </a:ext>
            </a:extLst>
          </p:cNvPr>
          <p:cNvGrpSpPr>
            <a:grpSpLocks noChangeAspect="1"/>
          </p:cNvGrpSpPr>
          <p:nvPr/>
        </p:nvGrpSpPr>
        <p:grpSpPr bwMode="auto">
          <a:xfrm>
            <a:off x="2882371" y="3191404"/>
            <a:ext cx="6655858" cy="2303992"/>
            <a:chOff x="1786" y="1354"/>
            <a:chExt cx="3784" cy="1290"/>
          </a:xfrm>
        </p:grpSpPr>
        <p:sp>
          <p:nvSpPr>
            <p:cNvPr id="7" name="AutoShape 3">
              <a:extLst>
                <a:ext uri="{FF2B5EF4-FFF2-40B4-BE49-F238E27FC236}">
                  <a16:creationId xmlns:a16="http://schemas.microsoft.com/office/drawing/2014/main" id="{4061EC32-D640-8BB5-DAEA-38A5783AFCEA}"/>
                </a:ext>
              </a:extLst>
            </p:cNvPr>
            <p:cNvSpPr>
              <a:spLocks noChangeAspect="1" noChangeArrowheads="1" noTextEdit="1"/>
            </p:cNvSpPr>
            <p:nvPr/>
          </p:nvSpPr>
          <p:spPr bwMode="auto">
            <a:xfrm>
              <a:off x="1792" y="1354"/>
              <a:ext cx="3752" cy="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D86FB7A1-B4A6-11BD-E882-4ECC7CDC23F0}"/>
                </a:ext>
              </a:extLst>
            </p:cNvPr>
            <p:cNvSpPr>
              <a:spLocks noChangeArrowheads="1"/>
            </p:cNvSpPr>
            <p:nvPr/>
          </p:nvSpPr>
          <p:spPr bwMode="auto">
            <a:xfrm>
              <a:off x="1810" y="1384"/>
              <a:ext cx="236"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Layer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3797BC7D-5675-4024-E9E8-A4C3CD02E720}"/>
                </a:ext>
              </a:extLst>
            </p:cNvPr>
            <p:cNvSpPr>
              <a:spLocks noChangeArrowheads="1"/>
            </p:cNvSpPr>
            <p:nvPr/>
          </p:nvSpPr>
          <p:spPr bwMode="auto">
            <a:xfrm>
              <a:off x="2016" y="1384"/>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34E41FEE-0FF3-A6BC-846A-6531EE322773}"/>
                </a:ext>
              </a:extLst>
            </p:cNvPr>
            <p:cNvSpPr>
              <a:spLocks noChangeArrowheads="1"/>
            </p:cNvSpPr>
            <p:nvPr/>
          </p:nvSpPr>
          <p:spPr bwMode="auto">
            <a:xfrm>
              <a:off x="2220" y="1384"/>
              <a:ext cx="566"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Flow Direction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502AB861-66A0-B244-FC72-88A81FB80551}"/>
                </a:ext>
              </a:extLst>
            </p:cNvPr>
            <p:cNvSpPr>
              <a:spLocks noChangeArrowheads="1"/>
            </p:cNvSpPr>
            <p:nvPr/>
          </p:nvSpPr>
          <p:spPr bwMode="auto">
            <a:xfrm>
              <a:off x="2756" y="1384"/>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7296113E-1DF6-EBAE-00B5-7D4D7DAEBAE6}"/>
                </a:ext>
              </a:extLst>
            </p:cNvPr>
            <p:cNvSpPr>
              <a:spLocks noChangeArrowheads="1"/>
            </p:cNvSpPr>
            <p:nvPr/>
          </p:nvSpPr>
          <p:spPr bwMode="auto">
            <a:xfrm>
              <a:off x="3341" y="1384"/>
              <a:ext cx="74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What Happens Here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1C94B0A-C7EC-CA4E-BDDC-84E0FB93D7BA}"/>
                </a:ext>
              </a:extLst>
            </p:cNvPr>
            <p:cNvSpPr>
              <a:spLocks noChangeArrowheads="1"/>
            </p:cNvSpPr>
            <p:nvPr/>
          </p:nvSpPr>
          <p:spPr bwMode="auto">
            <a:xfrm>
              <a:off x="4054" y="1384"/>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E8CA06C0-9DD8-9E4F-D321-0B988AACBDB8}"/>
                </a:ext>
              </a:extLst>
            </p:cNvPr>
            <p:cNvSpPr>
              <a:spLocks noChangeArrowheads="1"/>
            </p:cNvSpPr>
            <p:nvPr/>
          </p:nvSpPr>
          <p:spPr bwMode="auto">
            <a:xfrm>
              <a:off x="4720" y="1384"/>
              <a:ext cx="71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Variables in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24613D88-376E-C07F-D120-60AB8F3AF047}"/>
                </a:ext>
              </a:extLst>
            </p:cNvPr>
            <p:cNvSpPr>
              <a:spLocks noChangeArrowheads="1"/>
            </p:cNvSpPr>
            <p:nvPr/>
          </p:nvSpPr>
          <p:spPr bwMode="auto">
            <a:xfrm>
              <a:off x="5390" y="1384"/>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EAD4AEA6-B697-5E70-15D9-13CADFFBF98B}"/>
                </a:ext>
              </a:extLst>
            </p:cNvPr>
            <p:cNvSpPr>
              <a:spLocks noChangeArrowheads="1"/>
            </p:cNvSpPr>
            <p:nvPr/>
          </p:nvSpPr>
          <p:spPr bwMode="auto">
            <a:xfrm>
              <a:off x="1792" y="1354"/>
              <a:ext cx="417"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87689ABB-60D6-808C-2E78-EC1FFCF9F717}"/>
                </a:ext>
              </a:extLst>
            </p:cNvPr>
            <p:cNvSpPr>
              <a:spLocks noChangeArrowheads="1"/>
            </p:cNvSpPr>
            <p:nvPr/>
          </p:nvSpPr>
          <p:spPr bwMode="auto">
            <a:xfrm>
              <a:off x="2209" y="1354"/>
              <a:ext cx="4"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AEA4E58D-836E-A58C-0907-CE8546A03FC1}"/>
                </a:ext>
              </a:extLst>
            </p:cNvPr>
            <p:cNvSpPr>
              <a:spLocks noChangeArrowheads="1"/>
            </p:cNvSpPr>
            <p:nvPr/>
          </p:nvSpPr>
          <p:spPr bwMode="auto">
            <a:xfrm>
              <a:off x="2213" y="1354"/>
              <a:ext cx="1115"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
              <a:extLst>
                <a:ext uri="{FF2B5EF4-FFF2-40B4-BE49-F238E27FC236}">
                  <a16:creationId xmlns:a16="http://schemas.microsoft.com/office/drawing/2014/main" id="{84ACA7B1-CA89-2C0F-5E4E-63B0CC8E1F46}"/>
                </a:ext>
              </a:extLst>
            </p:cNvPr>
            <p:cNvSpPr>
              <a:spLocks noChangeArrowheads="1"/>
            </p:cNvSpPr>
            <p:nvPr/>
          </p:nvSpPr>
          <p:spPr bwMode="auto">
            <a:xfrm>
              <a:off x="3328" y="1354"/>
              <a:ext cx="4"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7">
              <a:extLst>
                <a:ext uri="{FF2B5EF4-FFF2-40B4-BE49-F238E27FC236}">
                  <a16:creationId xmlns:a16="http://schemas.microsoft.com/office/drawing/2014/main" id="{DB41395D-48A5-C8FC-31AC-911012D46517}"/>
                </a:ext>
              </a:extLst>
            </p:cNvPr>
            <p:cNvSpPr>
              <a:spLocks noChangeArrowheads="1"/>
            </p:cNvSpPr>
            <p:nvPr/>
          </p:nvSpPr>
          <p:spPr bwMode="auto">
            <a:xfrm>
              <a:off x="3332" y="1354"/>
              <a:ext cx="1376"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8">
              <a:extLst>
                <a:ext uri="{FF2B5EF4-FFF2-40B4-BE49-F238E27FC236}">
                  <a16:creationId xmlns:a16="http://schemas.microsoft.com/office/drawing/2014/main" id="{439B3299-157B-F927-CD35-DDDCD93555DB}"/>
                </a:ext>
              </a:extLst>
            </p:cNvPr>
            <p:cNvSpPr>
              <a:spLocks noChangeArrowheads="1"/>
            </p:cNvSpPr>
            <p:nvPr/>
          </p:nvSpPr>
          <p:spPr bwMode="auto">
            <a:xfrm>
              <a:off x="4708" y="1354"/>
              <a:ext cx="4"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9">
              <a:extLst>
                <a:ext uri="{FF2B5EF4-FFF2-40B4-BE49-F238E27FC236}">
                  <a16:creationId xmlns:a16="http://schemas.microsoft.com/office/drawing/2014/main" id="{691B2A99-F722-08F2-B3D0-F68C2A0747AF}"/>
                </a:ext>
              </a:extLst>
            </p:cNvPr>
            <p:cNvSpPr>
              <a:spLocks noChangeArrowheads="1"/>
            </p:cNvSpPr>
            <p:nvPr/>
          </p:nvSpPr>
          <p:spPr bwMode="auto">
            <a:xfrm>
              <a:off x="4712" y="1354"/>
              <a:ext cx="824"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0">
              <a:extLst>
                <a:ext uri="{FF2B5EF4-FFF2-40B4-BE49-F238E27FC236}">
                  <a16:creationId xmlns:a16="http://schemas.microsoft.com/office/drawing/2014/main" id="{134E69C5-7CD6-F768-0687-6DDFAA979536}"/>
                </a:ext>
              </a:extLst>
            </p:cNvPr>
            <p:cNvSpPr>
              <a:spLocks noChangeArrowheads="1"/>
            </p:cNvSpPr>
            <p:nvPr/>
          </p:nvSpPr>
          <p:spPr bwMode="auto">
            <a:xfrm>
              <a:off x="1810" y="1587"/>
              <a:ext cx="37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Customer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43E0BEB5-A9C2-6AF5-1500-3106A1EEEB0F}"/>
                </a:ext>
              </a:extLst>
            </p:cNvPr>
            <p:cNvSpPr>
              <a:spLocks noChangeArrowheads="1"/>
            </p:cNvSpPr>
            <p:nvPr/>
          </p:nvSpPr>
          <p:spPr bwMode="auto">
            <a:xfrm>
              <a:off x="2152" y="1587"/>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E8E25D7C-B97C-402E-FC7B-11EC4A191986}"/>
                </a:ext>
              </a:extLst>
            </p:cNvPr>
            <p:cNvSpPr>
              <a:spLocks noChangeArrowheads="1"/>
            </p:cNvSpPr>
            <p:nvPr/>
          </p:nvSpPr>
          <p:spPr bwMode="auto">
            <a:xfrm>
              <a:off x="2220" y="1587"/>
              <a:ext cx="564"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rPr>
                <a:t>Demand  Retailer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614DBE12-6B16-825F-F3B7-8FEF8DBF0E64}"/>
                </a:ext>
              </a:extLst>
            </p:cNvPr>
            <p:cNvSpPr>
              <a:spLocks noChangeArrowheads="1"/>
            </p:cNvSpPr>
            <p:nvPr/>
          </p:nvSpPr>
          <p:spPr bwMode="auto">
            <a:xfrm>
              <a:off x="2929" y="1587"/>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83458DF4-1096-0F6D-CB10-4B1A435F7432}"/>
                </a:ext>
              </a:extLst>
            </p:cNvPr>
            <p:cNvSpPr>
              <a:spLocks noChangeArrowheads="1"/>
            </p:cNvSpPr>
            <p:nvPr/>
          </p:nvSpPr>
          <p:spPr bwMode="auto">
            <a:xfrm>
              <a:off x="3341" y="1529"/>
              <a:ext cx="131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Random demand disturbances enter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FC98CA68-A920-85F0-731F-2191071B62C2}"/>
                </a:ext>
              </a:extLst>
            </p:cNvPr>
            <p:cNvSpPr>
              <a:spLocks noChangeArrowheads="1"/>
            </p:cNvSpPr>
            <p:nvPr/>
          </p:nvSpPr>
          <p:spPr bwMode="auto">
            <a:xfrm>
              <a:off x="3341" y="1646"/>
              <a:ext cx="276"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system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89B08BBF-B101-01BD-0677-706444E5FC6D}"/>
                </a:ext>
              </a:extLst>
            </p:cNvPr>
            <p:cNvSpPr>
              <a:spLocks noChangeArrowheads="1"/>
            </p:cNvSpPr>
            <p:nvPr/>
          </p:nvSpPr>
          <p:spPr bwMode="auto">
            <a:xfrm>
              <a:off x="3585" y="1646"/>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88E1A74B-6F21-B1F8-0903-184EDB0C4E60}"/>
                </a:ext>
              </a:extLst>
            </p:cNvPr>
            <p:cNvSpPr>
              <a:spLocks noChangeArrowheads="1"/>
            </p:cNvSpPr>
            <p:nvPr/>
          </p:nvSpPr>
          <p:spPr bwMode="auto">
            <a:xfrm>
              <a:off x="4720" y="1587"/>
              <a:ext cx="37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Cdemand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43F074F0-841D-F545-190E-054CD5B6E11E}"/>
                </a:ext>
              </a:extLst>
            </p:cNvPr>
            <p:cNvSpPr>
              <a:spLocks noChangeArrowheads="1"/>
            </p:cNvSpPr>
            <p:nvPr/>
          </p:nvSpPr>
          <p:spPr bwMode="auto">
            <a:xfrm>
              <a:off x="5057" y="1587"/>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339860-1598-B8BA-089A-F3040855846F}"/>
                </a:ext>
              </a:extLst>
            </p:cNvPr>
            <p:cNvSpPr>
              <a:spLocks noChangeArrowheads="1"/>
            </p:cNvSpPr>
            <p:nvPr/>
          </p:nvSpPr>
          <p:spPr bwMode="auto">
            <a:xfrm>
              <a:off x="1792" y="1516"/>
              <a:ext cx="417"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0">
              <a:extLst>
                <a:ext uri="{FF2B5EF4-FFF2-40B4-BE49-F238E27FC236}">
                  <a16:creationId xmlns:a16="http://schemas.microsoft.com/office/drawing/2014/main" id="{F714461E-8292-E5FD-82AB-B79804B3CE03}"/>
                </a:ext>
              </a:extLst>
            </p:cNvPr>
            <p:cNvSpPr>
              <a:spLocks noChangeArrowheads="1"/>
            </p:cNvSpPr>
            <p:nvPr/>
          </p:nvSpPr>
          <p:spPr bwMode="auto">
            <a:xfrm>
              <a:off x="2209" y="1516"/>
              <a:ext cx="1119"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a:extLst>
                <a:ext uri="{FF2B5EF4-FFF2-40B4-BE49-F238E27FC236}">
                  <a16:creationId xmlns:a16="http://schemas.microsoft.com/office/drawing/2014/main" id="{62DD43D0-445E-41CF-94E1-F5085623370C}"/>
                </a:ext>
              </a:extLst>
            </p:cNvPr>
            <p:cNvSpPr>
              <a:spLocks noChangeArrowheads="1"/>
            </p:cNvSpPr>
            <p:nvPr/>
          </p:nvSpPr>
          <p:spPr bwMode="auto">
            <a:xfrm>
              <a:off x="3328" y="1516"/>
              <a:ext cx="1380"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4EF4531B-887C-E8F8-6D95-6B16118C6E54}"/>
                </a:ext>
              </a:extLst>
            </p:cNvPr>
            <p:cNvSpPr>
              <a:spLocks noChangeArrowheads="1"/>
            </p:cNvSpPr>
            <p:nvPr/>
          </p:nvSpPr>
          <p:spPr bwMode="auto">
            <a:xfrm>
              <a:off x="4708" y="1516"/>
              <a:ext cx="82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DE245C4F-4E9C-AA57-9B92-A3B6748E03C1}"/>
                </a:ext>
              </a:extLst>
            </p:cNvPr>
            <p:cNvSpPr>
              <a:spLocks noChangeArrowheads="1"/>
            </p:cNvSpPr>
            <p:nvPr/>
          </p:nvSpPr>
          <p:spPr bwMode="auto">
            <a:xfrm>
              <a:off x="1810" y="1847"/>
              <a:ext cx="31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Retailer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4">
              <a:extLst>
                <a:ext uri="{FF2B5EF4-FFF2-40B4-BE49-F238E27FC236}">
                  <a16:creationId xmlns:a16="http://schemas.microsoft.com/office/drawing/2014/main" id="{51213C8D-8D41-CA9F-83C4-1B0EEEE0DBBC}"/>
                </a:ext>
              </a:extLst>
            </p:cNvPr>
            <p:cNvSpPr>
              <a:spLocks noChangeArrowheads="1"/>
            </p:cNvSpPr>
            <p:nvPr/>
          </p:nvSpPr>
          <p:spPr bwMode="auto">
            <a:xfrm>
              <a:off x="2089" y="1847"/>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5">
              <a:extLst>
                <a:ext uri="{FF2B5EF4-FFF2-40B4-BE49-F238E27FC236}">
                  <a16:creationId xmlns:a16="http://schemas.microsoft.com/office/drawing/2014/main" id="{7B53DB49-364A-F379-01AF-2218225EDF3A}"/>
                </a:ext>
              </a:extLst>
            </p:cNvPr>
            <p:cNvSpPr>
              <a:spLocks noChangeArrowheads="1"/>
            </p:cNvSpPr>
            <p:nvPr/>
          </p:nvSpPr>
          <p:spPr bwMode="auto">
            <a:xfrm>
              <a:off x="2220" y="1788"/>
              <a:ext cx="76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rPr>
                <a:t>Ship  Customer; Order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36">
              <a:extLst>
                <a:ext uri="{FF2B5EF4-FFF2-40B4-BE49-F238E27FC236}">
                  <a16:creationId xmlns:a16="http://schemas.microsoft.com/office/drawing/2014/main" id="{83BB99F1-B268-12BE-86AD-DF2918DBF5E9}"/>
                </a:ext>
              </a:extLst>
            </p:cNvPr>
            <p:cNvSpPr>
              <a:spLocks noChangeArrowheads="1"/>
            </p:cNvSpPr>
            <p:nvPr/>
          </p:nvSpPr>
          <p:spPr bwMode="auto">
            <a:xfrm>
              <a:off x="2220" y="1905"/>
              <a:ext cx="42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Distributor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7">
              <a:extLst>
                <a:ext uri="{FF2B5EF4-FFF2-40B4-BE49-F238E27FC236}">
                  <a16:creationId xmlns:a16="http://schemas.microsoft.com/office/drawing/2014/main" id="{01300FE7-7CC7-CFA2-4A3F-22F9E5E08950}"/>
                </a:ext>
              </a:extLst>
            </p:cNvPr>
            <p:cNvSpPr>
              <a:spLocks noChangeArrowheads="1"/>
            </p:cNvSpPr>
            <p:nvPr/>
          </p:nvSpPr>
          <p:spPr bwMode="auto">
            <a:xfrm>
              <a:off x="2606" y="1905"/>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8">
              <a:extLst>
                <a:ext uri="{FF2B5EF4-FFF2-40B4-BE49-F238E27FC236}">
                  <a16:creationId xmlns:a16="http://schemas.microsoft.com/office/drawing/2014/main" id="{9A105803-8D04-05D3-10CC-57AAF80B2585}"/>
                </a:ext>
              </a:extLst>
            </p:cNvPr>
            <p:cNvSpPr>
              <a:spLocks noChangeArrowheads="1"/>
            </p:cNvSpPr>
            <p:nvPr/>
          </p:nvSpPr>
          <p:spPr bwMode="auto">
            <a:xfrm>
              <a:off x="3341" y="1788"/>
              <a:ext cx="128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Immediate demand response, small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9">
              <a:extLst>
                <a:ext uri="{FF2B5EF4-FFF2-40B4-BE49-F238E27FC236}">
                  <a16:creationId xmlns:a16="http://schemas.microsoft.com/office/drawing/2014/main" id="{5AFA4F11-1DB5-5589-DD88-C7905147C152}"/>
                </a:ext>
              </a:extLst>
            </p:cNvPr>
            <p:cNvSpPr>
              <a:spLocks noChangeArrowheads="1"/>
            </p:cNvSpPr>
            <p:nvPr/>
          </p:nvSpPr>
          <p:spPr bwMode="auto">
            <a:xfrm>
              <a:off x="3341" y="1905"/>
              <a:ext cx="52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forecast delay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40">
              <a:extLst>
                <a:ext uri="{FF2B5EF4-FFF2-40B4-BE49-F238E27FC236}">
                  <a16:creationId xmlns:a16="http://schemas.microsoft.com/office/drawing/2014/main" id="{C7DC0CEF-A9F1-440E-7DCF-810BF47A5F03}"/>
                </a:ext>
              </a:extLst>
            </p:cNvPr>
            <p:cNvSpPr>
              <a:spLocks noChangeArrowheads="1"/>
            </p:cNvSpPr>
            <p:nvPr/>
          </p:nvSpPr>
          <p:spPr bwMode="auto">
            <a:xfrm>
              <a:off x="3832" y="1905"/>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1">
              <a:extLst>
                <a:ext uri="{FF2B5EF4-FFF2-40B4-BE49-F238E27FC236}">
                  <a16:creationId xmlns:a16="http://schemas.microsoft.com/office/drawing/2014/main" id="{94E83949-4435-77B8-51A3-969FA9DEA792}"/>
                </a:ext>
              </a:extLst>
            </p:cNvPr>
            <p:cNvSpPr>
              <a:spLocks noChangeArrowheads="1"/>
            </p:cNvSpPr>
            <p:nvPr/>
          </p:nvSpPr>
          <p:spPr bwMode="auto">
            <a:xfrm>
              <a:off x="4720" y="1788"/>
              <a:ext cx="796"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Retailer, ReDemand,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3">
              <a:extLst>
                <a:ext uri="{FF2B5EF4-FFF2-40B4-BE49-F238E27FC236}">
                  <a16:creationId xmlns:a16="http://schemas.microsoft.com/office/drawing/2014/main" id="{8CF4614A-CD25-88F6-9B12-C2DE54CA5308}"/>
                </a:ext>
              </a:extLst>
            </p:cNvPr>
            <p:cNvSpPr>
              <a:spLocks noChangeArrowheads="1"/>
            </p:cNvSpPr>
            <p:nvPr/>
          </p:nvSpPr>
          <p:spPr bwMode="auto">
            <a:xfrm>
              <a:off x="4926" y="1905"/>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4">
              <a:extLst>
                <a:ext uri="{FF2B5EF4-FFF2-40B4-BE49-F238E27FC236}">
                  <a16:creationId xmlns:a16="http://schemas.microsoft.com/office/drawing/2014/main" id="{D21BC7EB-E2BC-91DA-7F63-C5E2DDD0FE93}"/>
                </a:ext>
              </a:extLst>
            </p:cNvPr>
            <p:cNvSpPr>
              <a:spLocks noChangeArrowheads="1"/>
            </p:cNvSpPr>
            <p:nvPr/>
          </p:nvSpPr>
          <p:spPr bwMode="auto">
            <a:xfrm>
              <a:off x="1810" y="2105"/>
              <a:ext cx="42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Distributor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5">
              <a:extLst>
                <a:ext uri="{FF2B5EF4-FFF2-40B4-BE49-F238E27FC236}">
                  <a16:creationId xmlns:a16="http://schemas.microsoft.com/office/drawing/2014/main" id="{A78BD2CF-8ACF-F54F-F828-51ECE862C513}"/>
                </a:ext>
              </a:extLst>
            </p:cNvPr>
            <p:cNvSpPr>
              <a:spLocks noChangeArrowheads="1"/>
            </p:cNvSpPr>
            <p:nvPr/>
          </p:nvSpPr>
          <p:spPr bwMode="auto">
            <a:xfrm>
              <a:off x="2196" y="2105"/>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1D29DEAB-5620-0B52-2B9D-894B9F3C1650}"/>
                </a:ext>
              </a:extLst>
            </p:cNvPr>
            <p:cNvSpPr>
              <a:spLocks noChangeArrowheads="1"/>
            </p:cNvSpPr>
            <p:nvPr/>
          </p:nvSpPr>
          <p:spPr bwMode="auto">
            <a:xfrm>
              <a:off x="2220" y="2046"/>
              <a:ext cx="70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rPr>
                <a:t>Ship  Retailer; Order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7EC7C302-4508-57EA-C628-80EB18421376}"/>
                </a:ext>
              </a:extLst>
            </p:cNvPr>
            <p:cNvSpPr>
              <a:spLocks noChangeArrowheads="1"/>
            </p:cNvSpPr>
            <p:nvPr/>
          </p:nvSpPr>
          <p:spPr bwMode="auto">
            <a:xfrm>
              <a:off x="2220" y="2164"/>
              <a:ext cx="30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rPr>
                <a:t>Factory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81AEBCD3-63F4-DB8F-C8C3-0FAE639A6882}"/>
                </a:ext>
              </a:extLst>
            </p:cNvPr>
            <p:cNvSpPr>
              <a:spLocks noChangeArrowheads="1"/>
            </p:cNvSpPr>
            <p:nvPr/>
          </p:nvSpPr>
          <p:spPr bwMode="auto">
            <a:xfrm>
              <a:off x="2489" y="2164"/>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05120D22-1D5B-E35C-8ED6-367A47CA78E2}"/>
                </a:ext>
              </a:extLst>
            </p:cNvPr>
            <p:cNvSpPr>
              <a:spLocks noChangeArrowheads="1"/>
            </p:cNvSpPr>
            <p:nvPr/>
          </p:nvSpPr>
          <p:spPr bwMode="auto">
            <a:xfrm>
              <a:off x="3341" y="2105"/>
              <a:ext cx="128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Larger safety stock, slower reaction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50">
              <a:extLst>
                <a:ext uri="{FF2B5EF4-FFF2-40B4-BE49-F238E27FC236}">
                  <a16:creationId xmlns:a16="http://schemas.microsoft.com/office/drawing/2014/main" id="{DE78DA4C-8709-D2BE-6FEF-0C33DEE17AB4}"/>
                </a:ext>
              </a:extLst>
            </p:cNvPr>
            <p:cNvSpPr>
              <a:spLocks noChangeArrowheads="1"/>
            </p:cNvSpPr>
            <p:nvPr/>
          </p:nvSpPr>
          <p:spPr bwMode="auto">
            <a:xfrm>
              <a:off x="4597" y="2105"/>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438B24AA-C100-A325-F941-D0B1DD132CB6}"/>
                </a:ext>
              </a:extLst>
            </p:cNvPr>
            <p:cNvSpPr>
              <a:spLocks noChangeArrowheads="1"/>
            </p:cNvSpPr>
            <p:nvPr/>
          </p:nvSpPr>
          <p:spPr bwMode="auto">
            <a:xfrm>
              <a:off x="4720" y="2046"/>
              <a:ext cx="79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Distributor, DDmnd,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3">
              <a:extLst>
                <a:ext uri="{FF2B5EF4-FFF2-40B4-BE49-F238E27FC236}">
                  <a16:creationId xmlns:a16="http://schemas.microsoft.com/office/drawing/2014/main" id="{8FD99F5B-D82D-F668-2620-65C9D79BE61C}"/>
                </a:ext>
              </a:extLst>
            </p:cNvPr>
            <p:cNvSpPr>
              <a:spLocks noChangeArrowheads="1"/>
            </p:cNvSpPr>
            <p:nvPr/>
          </p:nvSpPr>
          <p:spPr bwMode="auto">
            <a:xfrm>
              <a:off x="4926" y="2164"/>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4">
              <a:extLst>
                <a:ext uri="{FF2B5EF4-FFF2-40B4-BE49-F238E27FC236}">
                  <a16:creationId xmlns:a16="http://schemas.microsoft.com/office/drawing/2014/main" id="{96819318-D6C3-C689-0C91-0E0A22AC7963}"/>
                </a:ext>
              </a:extLst>
            </p:cNvPr>
            <p:cNvSpPr>
              <a:spLocks noChangeArrowheads="1"/>
            </p:cNvSpPr>
            <p:nvPr/>
          </p:nvSpPr>
          <p:spPr bwMode="auto">
            <a:xfrm>
              <a:off x="1810" y="2305"/>
              <a:ext cx="30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Factory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5">
              <a:extLst>
                <a:ext uri="{FF2B5EF4-FFF2-40B4-BE49-F238E27FC236}">
                  <a16:creationId xmlns:a16="http://schemas.microsoft.com/office/drawing/2014/main" id="{A1BAFA6C-D283-3FA5-6971-66C884A8B390}"/>
                </a:ext>
              </a:extLst>
            </p:cNvPr>
            <p:cNvSpPr>
              <a:spLocks noChangeArrowheads="1"/>
            </p:cNvSpPr>
            <p:nvPr/>
          </p:nvSpPr>
          <p:spPr bwMode="auto">
            <a:xfrm>
              <a:off x="2079" y="2305"/>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6">
              <a:extLst>
                <a:ext uri="{FF2B5EF4-FFF2-40B4-BE49-F238E27FC236}">
                  <a16:creationId xmlns:a16="http://schemas.microsoft.com/office/drawing/2014/main" id="{9C7FF35F-F90F-9E95-9AA2-588F3686E5D6}"/>
                </a:ext>
              </a:extLst>
            </p:cNvPr>
            <p:cNvSpPr>
              <a:spLocks noChangeArrowheads="1"/>
            </p:cNvSpPr>
            <p:nvPr/>
          </p:nvSpPr>
          <p:spPr bwMode="auto">
            <a:xfrm>
              <a:off x="2220" y="2305"/>
              <a:ext cx="673"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rPr>
                <a:t>Produce , Distributor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57">
              <a:extLst>
                <a:ext uri="{FF2B5EF4-FFF2-40B4-BE49-F238E27FC236}">
                  <a16:creationId xmlns:a16="http://schemas.microsoft.com/office/drawing/2014/main" id="{DFD0ED96-8954-B352-7D6F-CDFDEEC8F437}"/>
                </a:ext>
              </a:extLst>
            </p:cNvPr>
            <p:cNvSpPr>
              <a:spLocks noChangeArrowheads="1"/>
            </p:cNvSpPr>
            <p:nvPr/>
          </p:nvSpPr>
          <p:spPr bwMode="auto">
            <a:xfrm>
              <a:off x="3027" y="2305"/>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8">
              <a:extLst>
                <a:ext uri="{FF2B5EF4-FFF2-40B4-BE49-F238E27FC236}">
                  <a16:creationId xmlns:a16="http://schemas.microsoft.com/office/drawing/2014/main" id="{F2E1A163-1DB3-F477-2C5E-1A75007360B9}"/>
                </a:ext>
              </a:extLst>
            </p:cNvPr>
            <p:cNvSpPr>
              <a:spLocks noChangeArrowheads="1"/>
            </p:cNvSpPr>
            <p:nvPr/>
          </p:nvSpPr>
          <p:spPr bwMode="auto">
            <a:xfrm>
              <a:off x="3341" y="2305"/>
              <a:ext cx="126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Slowest adaptation + capacity limit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9">
              <a:extLst>
                <a:ext uri="{FF2B5EF4-FFF2-40B4-BE49-F238E27FC236}">
                  <a16:creationId xmlns:a16="http://schemas.microsoft.com/office/drawing/2014/main" id="{FD9ACE1E-7A90-B254-3E95-45EFAA1D6302}"/>
                </a:ext>
              </a:extLst>
            </p:cNvPr>
            <p:cNvSpPr>
              <a:spLocks noChangeArrowheads="1"/>
            </p:cNvSpPr>
            <p:nvPr/>
          </p:nvSpPr>
          <p:spPr bwMode="auto">
            <a:xfrm>
              <a:off x="4583" y="2305"/>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60">
              <a:extLst>
                <a:ext uri="{FF2B5EF4-FFF2-40B4-BE49-F238E27FC236}">
                  <a16:creationId xmlns:a16="http://schemas.microsoft.com/office/drawing/2014/main" id="{1F2EB58E-DA08-1D2D-C4AA-4C955E8D2D73}"/>
                </a:ext>
              </a:extLst>
            </p:cNvPr>
            <p:cNvSpPr>
              <a:spLocks noChangeArrowheads="1"/>
            </p:cNvSpPr>
            <p:nvPr/>
          </p:nvSpPr>
          <p:spPr bwMode="auto">
            <a:xfrm>
              <a:off x="4720" y="2305"/>
              <a:ext cx="827"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PSTK, ProdRate, flow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61">
              <a:extLst>
                <a:ext uri="{FF2B5EF4-FFF2-40B4-BE49-F238E27FC236}">
                  <a16:creationId xmlns:a16="http://schemas.microsoft.com/office/drawing/2014/main" id="{727FFCC5-4675-CB16-B999-06FD693F8945}"/>
                </a:ext>
              </a:extLst>
            </p:cNvPr>
            <p:cNvSpPr>
              <a:spLocks noChangeArrowheads="1"/>
            </p:cNvSpPr>
            <p:nvPr/>
          </p:nvSpPr>
          <p:spPr bwMode="auto">
            <a:xfrm>
              <a:off x="5512" y="2305"/>
              <a:ext cx="5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62">
              <a:extLst>
                <a:ext uri="{FF2B5EF4-FFF2-40B4-BE49-F238E27FC236}">
                  <a16:creationId xmlns:a16="http://schemas.microsoft.com/office/drawing/2014/main" id="{71DFF5F6-CE5D-CDF1-E455-A08680890C84}"/>
                </a:ext>
              </a:extLst>
            </p:cNvPr>
            <p:cNvSpPr>
              <a:spLocks noChangeArrowheads="1"/>
            </p:cNvSpPr>
            <p:nvPr/>
          </p:nvSpPr>
          <p:spPr bwMode="auto">
            <a:xfrm>
              <a:off x="1786" y="2441"/>
              <a:ext cx="423"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3">
              <a:extLst>
                <a:ext uri="{FF2B5EF4-FFF2-40B4-BE49-F238E27FC236}">
                  <a16:creationId xmlns:a16="http://schemas.microsoft.com/office/drawing/2014/main" id="{AEB682A8-455D-9001-9873-B3E3BF94EF74}"/>
                </a:ext>
              </a:extLst>
            </p:cNvPr>
            <p:cNvSpPr>
              <a:spLocks noChangeArrowheads="1"/>
            </p:cNvSpPr>
            <p:nvPr/>
          </p:nvSpPr>
          <p:spPr bwMode="auto">
            <a:xfrm>
              <a:off x="2209" y="2441"/>
              <a:ext cx="4"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4">
              <a:extLst>
                <a:ext uri="{FF2B5EF4-FFF2-40B4-BE49-F238E27FC236}">
                  <a16:creationId xmlns:a16="http://schemas.microsoft.com/office/drawing/2014/main" id="{369BDF8B-F420-7819-59B4-BEBFD2B477A3}"/>
                </a:ext>
              </a:extLst>
            </p:cNvPr>
            <p:cNvSpPr>
              <a:spLocks noChangeArrowheads="1"/>
            </p:cNvSpPr>
            <p:nvPr/>
          </p:nvSpPr>
          <p:spPr bwMode="auto">
            <a:xfrm>
              <a:off x="2213" y="2441"/>
              <a:ext cx="1115"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5">
              <a:extLst>
                <a:ext uri="{FF2B5EF4-FFF2-40B4-BE49-F238E27FC236}">
                  <a16:creationId xmlns:a16="http://schemas.microsoft.com/office/drawing/2014/main" id="{694FA169-3EC0-F0F5-D60F-5B5AF55233DF}"/>
                </a:ext>
              </a:extLst>
            </p:cNvPr>
            <p:cNvSpPr>
              <a:spLocks noChangeArrowheads="1"/>
            </p:cNvSpPr>
            <p:nvPr/>
          </p:nvSpPr>
          <p:spPr bwMode="auto">
            <a:xfrm>
              <a:off x="3328" y="2441"/>
              <a:ext cx="4"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6">
              <a:extLst>
                <a:ext uri="{FF2B5EF4-FFF2-40B4-BE49-F238E27FC236}">
                  <a16:creationId xmlns:a16="http://schemas.microsoft.com/office/drawing/2014/main" id="{3C2E6C32-BC3D-EE53-1678-4BD6BD3717EE}"/>
                </a:ext>
              </a:extLst>
            </p:cNvPr>
            <p:cNvSpPr>
              <a:spLocks noChangeArrowheads="1"/>
            </p:cNvSpPr>
            <p:nvPr/>
          </p:nvSpPr>
          <p:spPr bwMode="auto">
            <a:xfrm>
              <a:off x="3332" y="2441"/>
              <a:ext cx="1376"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7">
              <a:extLst>
                <a:ext uri="{FF2B5EF4-FFF2-40B4-BE49-F238E27FC236}">
                  <a16:creationId xmlns:a16="http://schemas.microsoft.com/office/drawing/2014/main" id="{139A7AFC-7A25-773B-8A84-93A9C3C432DB}"/>
                </a:ext>
              </a:extLst>
            </p:cNvPr>
            <p:cNvSpPr>
              <a:spLocks noChangeArrowheads="1"/>
            </p:cNvSpPr>
            <p:nvPr/>
          </p:nvSpPr>
          <p:spPr bwMode="auto">
            <a:xfrm>
              <a:off x="4708" y="2441"/>
              <a:ext cx="4"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8">
              <a:extLst>
                <a:ext uri="{FF2B5EF4-FFF2-40B4-BE49-F238E27FC236}">
                  <a16:creationId xmlns:a16="http://schemas.microsoft.com/office/drawing/2014/main" id="{8AC63DA0-910A-C395-BA9F-58D60BEEFBBB}"/>
                </a:ext>
              </a:extLst>
            </p:cNvPr>
            <p:cNvSpPr>
              <a:spLocks noChangeArrowheads="1"/>
            </p:cNvSpPr>
            <p:nvPr/>
          </p:nvSpPr>
          <p:spPr bwMode="auto">
            <a:xfrm>
              <a:off x="4712" y="2441"/>
              <a:ext cx="824"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9">
              <a:extLst>
                <a:ext uri="{FF2B5EF4-FFF2-40B4-BE49-F238E27FC236}">
                  <a16:creationId xmlns:a16="http://schemas.microsoft.com/office/drawing/2014/main" id="{77666F8C-3FB8-4DE2-AE7E-9E68B820C177}"/>
                </a:ext>
              </a:extLst>
            </p:cNvPr>
            <p:cNvSpPr>
              <a:spLocks noChangeArrowheads="1"/>
            </p:cNvSpPr>
            <p:nvPr/>
          </p:nvSpPr>
          <p:spPr bwMode="auto">
            <a:xfrm>
              <a:off x="1792" y="2445"/>
              <a:ext cx="7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ptos" panose="020B00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994665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4B85B6-0F33-47B5-64EF-7F65C447A332}"/>
                  </a:ext>
                </a:extLst>
              </p:cNvPr>
              <p:cNvSpPr txBox="1"/>
              <p:nvPr/>
            </p:nvSpPr>
            <p:spPr>
              <a:xfrm>
                <a:off x="2734734" y="872699"/>
                <a:ext cx="6096000" cy="1144993"/>
              </a:xfrm>
              <a:prstGeom prst="rect">
                <a:avLst/>
              </a:prstGeom>
              <a:noFill/>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𝐷𝐷𝑚𝑛𝑑</m:t>
                      </m:r>
                      <m:r>
                        <a:rPr lang="en-CA" i="0">
                          <a:latin typeface="Cambria Math" panose="02040503050406030204" pitchFamily="18" charset="0"/>
                        </a:rPr>
                        <m:t>=</m:t>
                      </m:r>
                      <m:func>
                        <m:funcPr>
                          <m:ctrlPr>
                            <a:rPr lang="ar-AE" i="1">
                              <a:latin typeface="Cambria Math" panose="02040503050406030204" pitchFamily="18" charset="0"/>
                            </a:rPr>
                          </m:ctrlPr>
                        </m:funcPr>
                        <m:fName/>
                        <m:e>
                          <m:d>
                            <m:dPr>
                              <m:sepChr m:val=","/>
                              <m:ctrlPr>
                                <a:rPr lang="ar-AE" i="1" smtClean="0">
                                  <a:latin typeface="Cambria Math" panose="02040503050406030204" pitchFamily="18" charset="0"/>
                                </a:rPr>
                              </m:ctrlPr>
                            </m:dPr>
                            <m:e/>
                            <m:e>
                              <m:r>
                                <a:rPr lang="en-US" b="0" i="1" smtClean="0">
                                  <a:latin typeface="Cambria Math" panose="02040503050406030204" pitchFamily="18" charset="0"/>
                                </a:rPr>
                                <m:t>(</m:t>
                              </m:r>
                              <m:r>
                                <a:rPr lang="ar-AE" b="0" i="1">
                                  <a:latin typeface="Cambria Math" panose="02040503050406030204" pitchFamily="18" charset="0"/>
                                </a:rPr>
                                <m:t>𝐸𝑥</m:t>
                              </m:r>
                              <m:sSub>
                                <m:sSubPr>
                                  <m:ctrlPr>
                                    <a:rPr lang="ar-AE" b="0" i="1">
                                      <a:latin typeface="Cambria Math" panose="02040503050406030204" pitchFamily="18" charset="0"/>
                                    </a:rPr>
                                  </m:ctrlPr>
                                </m:sSubPr>
                                <m:e>
                                  <m:r>
                                    <a:rPr lang="ar-AE" b="0" i="1">
                                      <a:latin typeface="Cambria Math" panose="02040503050406030204" pitchFamily="18" charset="0"/>
                                    </a:rPr>
                                    <m:t>𝑝</m:t>
                                  </m:r>
                                </m:e>
                                <m:sub>
                                  <m:r>
                                    <a:rPr lang="ar-AE" b="0" i="1">
                                      <a:latin typeface="Cambria Math" panose="02040503050406030204" pitchFamily="18" charset="0"/>
                                    </a:rPr>
                                    <m:t>𝐷</m:t>
                                  </m:r>
                                </m:sub>
                              </m:sSub>
                              <m:r>
                                <m:rPr>
                                  <m:nor/>
                                </m:rPr>
                                <a:rPr lang="ar-AE" b="0" i="1">
                                  <a:latin typeface="Cambria Math" panose="02040503050406030204" pitchFamily="18" charset="0"/>
                                </a:rPr>
                                <m:t>  </m:t>
                              </m:r>
                              <m:r>
                                <a:rPr lang="ar-AE" b="0" i="0">
                                  <a:latin typeface="Cambria Math" panose="02040503050406030204" pitchFamily="18" charset="0"/>
                                </a:rPr>
                                <m:t>+</m:t>
                              </m:r>
                              <m:r>
                                <m:rPr>
                                  <m:nor/>
                                </m:rPr>
                                <a:rPr lang="ar-AE" b="0" i="1">
                                  <a:latin typeface="Cambria Math" panose="02040503050406030204" pitchFamily="18" charset="0"/>
                                </a:rPr>
                                <m:t>  </m:t>
                              </m:r>
                              <m:f>
                                <m:fPr>
                                  <m:ctrlPr>
                                    <a:rPr lang="ar-AE" b="0" i="1">
                                      <a:latin typeface="Cambria Math" panose="02040503050406030204" pitchFamily="18" charset="0"/>
                                    </a:rPr>
                                  </m:ctrlPr>
                                </m:fPr>
                                <m:num>
                                  <m:r>
                                    <a:rPr lang="ar-AE" b="0" i="1">
                                      <a:latin typeface="Cambria Math" panose="02040503050406030204" pitchFamily="18" charset="0"/>
                                    </a:rPr>
                                    <m:t>𝐷𝑒𝑠𝐼𝑛</m:t>
                                  </m:r>
                                  <m:sSub>
                                    <m:sSubPr>
                                      <m:ctrlPr>
                                        <a:rPr lang="ar-AE" b="0" i="1">
                                          <a:latin typeface="Cambria Math" panose="02040503050406030204" pitchFamily="18" charset="0"/>
                                        </a:rPr>
                                      </m:ctrlPr>
                                    </m:sSubPr>
                                    <m:e>
                                      <m:r>
                                        <a:rPr lang="ar-AE" b="0" i="1">
                                          <a:latin typeface="Cambria Math" panose="02040503050406030204" pitchFamily="18" charset="0"/>
                                        </a:rPr>
                                        <m:t>𝑣</m:t>
                                      </m:r>
                                    </m:e>
                                    <m:sub>
                                      <m:r>
                                        <a:rPr lang="ar-AE" b="0" i="1">
                                          <a:latin typeface="Cambria Math" panose="02040503050406030204" pitchFamily="18" charset="0"/>
                                        </a:rPr>
                                        <m:t>𝐷</m:t>
                                      </m:r>
                                    </m:sub>
                                  </m:sSub>
                                  <m:r>
                                    <a:rPr lang="ar-AE" b="0" i="0">
                                      <a:latin typeface="Cambria Math" panose="02040503050406030204" pitchFamily="18" charset="0"/>
                                    </a:rPr>
                                    <m:t>−</m:t>
                                  </m:r>
                                  <m:r>
                                    <a:rPr lang="ar-AE" b="0" i="1">
                                      <a:latin typeface="Cambria Math" panose="02040503050406030204" pitchFamily="18" charset="0"/>
                                    </a:rPr>
                                    <m:t>𝐷𝑖𝑠𝑡𝑟𝑖𝑏𝑢𝑡𝑜𝑟</m:t>
                                  </m:r>
                                </m:num>
                                <m:den>
                                  <m:r>
                                    <a:rPr lang="ar-AE" b="0" i="1">
                                      <a:latin typeface="Cambria Math" panose="02040503050406030204" pitchFamily="18" charset="0"/>
                                    </a:rPr>
                                    <m:t>𝑎𝑑</m:t>
                                  </m:r>
                                  <m:sSub>
                                    <m:sSubPr>
                                      <m:ctrlPr>
                                        <a:rPr lang="ar-AE" b="0" i="1">
                                          <a:latin typeface="Cambria Math" panose="02040503050406030204" pitchFamily="18" charset="0"/>
                                        </a:rPr>
                                      </m:ctrlPr>
                                    </m:sSubPr>
                                    <m:e>
                                      <m:r>
                                        <a:rPr lang="ar-AE" b="0" i="1">
                                          <a:latin typeface="Cambria Math" panose="02040503050406030204" pitchFamily="18" charset="0"/>
                                        </a:rPr>
                                        <m:t>𝑗</m:t>
                                      </m:r>
                                    </m:e>
                                    <m:sub>
                                      <m:r>
                                        <a:rPr lang="ar-AE" b="0" i="1">
                                          <a:latin typeface="Cambria Math" panose="02040503050406030204" pitchFamily="18" charset="0"/>
                                        </a:rPr>
                                        <m:t>𝐷</m:t>
                                      </m:r>
                                    </m:sub>
                                  </m:sSub>
                                </m:den>
                              </m:f>
                            </m:e>
                          </m:d>
                        </m:e>
                      </m:func>
                    </m:oMath>
                  </m:oMathPara>
                </a14:m>
                <a:endParaRPr lang="ar-AE" b="0" dirty="0"/>
              </a:p>
              <a:p>
                <a:pPr>
                  <a:buNone/>
                </a:pPr>
                <a:endParaRPr lang="en-CA" dirty="0"/>
              </a:p>
              <a:p>
                <a:pPr>
                  <a:buNone/>
                </a:pPr>
                <a:r>
                  <a:rPr lang="en-CA" dirty="0"/>
                  <a:t>This is Distributor’s order sent upstream to the Factory.</a:t>
                </a:r>
              </a:p>
            </p:txBody>
          </p:sp>
        </mc:Choice>
        <mc:Fallback xmlns="">
          <p:sp>
            <p:nvSpPr>
              <p:cNvPr id="3" name="TextBox 2">
                <a:extLst>
                  <a:ext uri="{FF2B5EF4-FFF2-40B4-BE49-F238E27FC236}">
                    <a16:creationId xmlns:a16="http://schemas.microsoft.com/office/drawing/2014/main" id="{F54B85B6-0F33-47B5-64EF-7F65C447A332}"/>
                  </a:ext>
                </a:extLst>
              </p:cNvPr>
              <p:cNvSpPr txBox="1">
                <a:spLocks noRot="1" noChangeAspect="1" noMove="1" noResize="1" noEditPoints="1" noAdjustHandles="1" noChangeArrowheads="1" noChangeShapeType="1" noTextEdit="1"/>
              </p:cNvSpPr>
              <p:nvPr/>
            </p:nvSpPr>
            <p:spPr>
              <a:xfrm>
                <a:off x="2734734" y="872699"/>
                <a:ext cx="6096000" cy="1144993"/>
              </a:xfrm>
              <a:prstGeom prst="rect">
                <a:avLst/>
              </a:prstGeom>
              <a:blipFill>
                <a:blip r:embed="rId2"/>
                <a:stretch>
                  <a:fillRect l="-900" b="-744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501CD9-573B-2ED1-31D0-56480C1AD797}"/>
              </a:ext>
            </a:extLst>
          </p:cNvPr>
          <p:cNvSpPr txBox="1"/>
          <p:nvPr/>
        </p:nvSpPr>
        <p:spPr>
          <a:xfrm>
            <a:off x="5140325" y="0"/>
            <a:ext cx="2101850" cy="369332"/>
          </a:xfrm>
          <a:prstGeom prst="rect">
            <a:avLst/>
          </a:prstGeom>
          <a:noFill/>
        </p:spPr>
        <p:txBody>
          <a:bodyPr wrap="square">
            <a:spAutoFit/>
          </a:bodyPr>
          <a:lstStyle/>
          <a:p>
            <a:pPr>
              <a:buNone/>
            </a:pPr>
            <a:r>
              <a:rPr lang="en-CA" b="1" dirty="0">
                <a:latin typeface="Times New Roman" panose="02020603050405020304" pitchFamily="18" charset="0"/>
                <a:cs typeface="Times New Roman" panose="02020603050405020304" pitchFamily="18" charset="0"/>
              </a:rPr>
              <a:t>Ordering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9B6054-58DD-B809-BC5E-845940C889F4}"/>
                  </a:ext>
                </a:extLst>
              </p:cNvPr>
              <p:cNvSpPr txBox="1"/>
              <p:nvPr/>
            </p:nvSpPr>
            <p:spPr>
              <a:xfrm>
                <a:off x="1066800" y="2736503"/>
                <a:ext cx="3784600" cy="1600438"/>
              </a:xfrm>
              <a:prstGeom prst="rect">
                <a:avLst/>
              </a:prstGeom>
              <a:noFill/>
            </p:spPr>
            <p:txBody>
              <a:bodyPr wrap="square">
                <a:spAutoFit/>
              </a:bodyPr>
              <a:lstStyle/>
              <a:p>
                <a:pPr>
                  <a:buNone/>
                </a:pPr>
                <a:r>
                  <a:rPr lang="en-CA" sz="1400" dirty="0">
                    <a:latin typeface="Times New Roman" panose="02020603050405020304" pitchFamily="18" charset="0"/>
                    <a:cs typeface="Times New Roman" panose="02020603050405020304" pitchFamily="18" charset="0"/>
                  </a:rPr>
                  <a:t>Forecast demand (baseline ordering)</a:t>
                </a:r>
              </a:p>
              <a:p>
                <a:pPr>
                  <a:buNone/>
                </a:pPr>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𝐸𝑥</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𝑝</m:t>
                          </m:r>
                        </m:e>
                        <m:sub>
                          <m:r>
                            <a:rPr lang="ar-AE" sz="1400" b="0" i="1" smtClean="0">
                              <a:latin typeface="Cambria Math" panose="02040503050406030204" pitchFamily="18" charset="0"/>
                            </a:rPr>
                            <m:t>𝐷</m:t>
                          </m:r>
                        </m:sub>
                      </m:sSub>
                    </m:oMath>
                  </m:oMathPara>
                </a14:m>
                <a:endParaRPr lang="ar-AE"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Distributor’s prediction of future retailer demand</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Computed by smoothing retailer orders</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If no inventory issue, this alone would be the order size</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Guarantees continuity of supply</a:t>
                </a:r>
              </a:p>
            </p:txBody>
          </p:sp>
        </mc:Choice>
        <mc:Fallback xmlns="">
          <p:sp>
            <p:nvSpPr>
              <p:cNvPr id="7" name="TextBox 6">
                <a:extLst>
                  <a:ext uri="{FF2B5EF4-FFF2-40B4-BE49-F238E27FC236}">
                    <a16:creationId xmlns:a16="http://schemas.microsoft.com/office/drawing/2014/main" id="{FA9B6054-58DD-B809-BC5E-845940C889F4}"/>
                  </a:ext>
                </a:extLst>
              </p:cNvPr>
              <p:cNvSpPr txBox="1">
                <a:spLocks noRot="1" noChangeAspect="1" noMove="1" noResize="1" noEditPoints="1" noAdjustHandles="1" noChangeArrowheads="1" noChangeShapeType="1" noTextEdit="1"/>
              </p:cNvSpPr>
              <p:nvPr/>
            </p:nvSpPr>
            <p:spPr>
              <a:xfrm>
                <a:off x="1066800" y="2736503"/>
                <a:ext cx="3784600" cy="1600438"/>
              </a:xfrm>
              <a:prstGeom prst="rect">
                <a:avLst/>
              </a:prstGeom>
              <a:blipFill>
                <a:blip r:embed="rId3"/>
                <a:stretch>
                  <a:fillRect l="-483" t="-763" b="-3053"/>
                </a:stretch>
              </a:blipFill>
            </p:spPr>
            <p:txBody>
              <a:bodyPr/>
              <a:lstStyle/>
              <a:p>
                <a:r>
                  <a:rPr lang="en-US">
                    <a:noFill/>
                  </a:rPr>
                  <a:t> </a:t>
                </a:r>
              </a:p>
            </p:txBody>
          </p:sp>
        </mc:Fallback>
      </mc:AlternateContent>
      <p:sp>
        <p:nvSpPr>
          <p:cNvPr id="13" name="Rectangle 2">
            <a:extLst>
              <a:ext uri="{FF2B5EF4-FFF2-40B4-BE49-F238E27FC236}">
                <a16:creationId xmlns:a16="http://schemas.microsoft.com/office/drawing/2014/main" id="{C9D2FFF4-6C9D-4719-71B9-6745F4A5B205}"/>
              </a:ext>
            </a:extLst>
          </p:cNvPr>
          <p:cNvSpPr>
            <a:spLocks noChangeArrowheads="1"/>
          </p:cNvSpPr>
          <p:nvPr/>
        </p:nvSpPr>
        <p:spPr bwMode="auto">
          <a:xfrm>
            <a:off x="5267324" y="2521059"/>
            <a:ext cx="667067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Inventory correction (gap adjustment)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how much inventory is missing or extra, spread over several days.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  divided by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adj_D</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(adjustment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Realistic response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Prevents instant huge jumps, but still creates bullwhip when demand fluctuates</a:t>
            </a:r>
            <a:endPar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367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4811E-85C4-40E8-CE62-2B2B7E6027D3}"/>
                  </a:ext>
                </a:extLst>
              </p:cNvPr>
              <p:cNvSpPr txBox="1"/>
              <p:nvPr/>
            </p:nvSpPr>
            <p:spPr>
              <a:xfrm>
                <a:off x="920750" y="1047877"/>
                <a:ext cx="10369550" cy="233134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Customer demand (</a:t>
                </a:r>
                <a:r>
                  <a:rPr lang="en-US" dirty="0" err="1">
                    <a:latin typeface="Times New Roman" panose="02020603050405020304" pitchFamily="18" charset="0"/>
                    <a:cs typeface="Times New Roman" panose="02020603050405020304" pitchFamily="18" charset="0"/>
                  </a:rPr>
                  <a:t>Cdemand</a:t>
                </a:r>
                <a:r>
                  <a:rPr lang="en-US" dirty="0">
                    <a:latin typeface="Times New Roman" panose="02020603050405020304" pitchFamily="18" charset="0"/>
                    <a:cs typeface="Times New Roman" panose="02020603050405020304" pitchFamily="18" charset="0"/>
                  </a:rPr>
                  <a:t>) drives the whole chain.</a:t>
                </a:r>
              </a:p>
              <a:p>
                <a:r>
                  <a:rPr lang="en-US" dirty="0">
                    <a:latin typeface="Times New Roman" panose="02020603050405020304" pitchFamily="18" charset="0"/>
                    <a:cs typeface="Times New Roman" panose="02020603050405020304" pitchFamily="18" charset="0"/>
                  </a:rPr>
                  <a:t>Each stage does forecasting + inventory correction.</a:t>
                </a:r>
                <a:r>
                  <a:rPr lang="en-CA" dirty="0">
                    <a:latin typeface="Times New Roman" panose="02020603050405020304" pitchFamily="18" charset="0"/>
                    <a:cs typeface="Times New Roman" panose="02020603050405020304" pitchFamily="18" charset="0"/>
                  </a:rPr>
                  <a:t> Each stage does forecasting + inventory correction:</a:t>
                </a:r>
              </a:p>
              <a:p>
                <a:endParaRPr lang="en-CA"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𝑂𝑟𝑑𝑒𝑟</m:t>
                      </m:r>
                      <m:r>
                        <a:rPr lang="en-CA" b="0" smtClean="0">
                          <a:latin typeface="Cambria Math" panose="02040503050406030204" pitchFamily="18" charset="0"/>
                        </a:rPr>
                        <m:t>=</m:t>
                      </m:r>
                      <m:acc>
                        <m:accPr>
                          <m:chr m:val="̃"/>
                          <m:ctrlPr>
                            <a:rPr lang="ar-AE" i="1">
                              <a:latin typeface="Cambria Math" panose="02040503050406030204" pitchFamily="18" charset="0"/>
                            </a:rPr>
                          </m:ctrlPr>
                        </m:accPr>
                        <m:e>
                          <m:r>
                            <a:rPr lang="ar-AE" b="0" i="1" smtClean="0">
                              <a:latin typeface="Cambria Math" panose="02040503050406030204" pitchFamily="18" charset="0"/>
                            </a:rPr>
                            <m:t>𝐷</m:t>
                          </m:r>
                        </m:e>
                      </m:acc>
                      <m:r>
                        <a:rPr lang="ar-AE" b="0" smtClean="0">
                          <a:latin typeface="Cambria Math" panose="02040503050406030204" pitchFamily="18" charset="0"/>
                        </a:rPr>
                        <m:t>+</m:t>
                      </m:r>
                      <m:f>
                        <m:fPr>
                          <m:ctrlPr>
                            <a:rPr lang="ar-AE" i="1">
                              <a:latin typeface="Cambria Math" panose="02040503050406030204" pitchFamily="18" charset="0"/>
                            </a:rPr>
                          </m:ctrlPr>
                        </m:fPr>
                        <m:num>
                          <m:sSup>
                            <m:sSupPr>
                              <m:ctrlPr>
                                <a:rPr lang="ar-AE" i="1">
                                  <a:latin typeface="Cambria Math" panose="02040503050406030204" pitchFamily="18" charset="0"/>
                                </a:rPr>
                              </m:ctrlPr>
                            </m:sSupPr>
                            <m:e>
                              <m:r>
                                <a:rPr lang="ar-AE" b="0" i="1" smtClean="0">
                                  <a:latin typeface="Cambria Math" panose="02040503050406030204" pitchFamily="18" charset="0"/>
                                </a:rPr>
                                <m:t>𝐼</m:t>
                              </m:r>
                            </m:e>
                            <m:sup>
                              <m:r>
                                <a:rPr lang="ar-AE" b="0" smtClean="0">
                                  <a:latin typeface="Cambria Math" panose="02040503050406030204" pitchFamily="18" charset="0"/>
                                </a:rPr>
                                <m:t>∗</m:t>
                              </m:r>
                            </m:sup>
                          </m:sSup>
                          <m:r>
                            <a:rPr lang="ar-AE" b="0" smtClean="0">
                              <a:latin typeface="Cambria Math" panose="02040503050406030204" pitchFamily="18" charset="0"/>
                            </a:rPr>
                            <m:t>−</m:t>
                          </m:r>
                          <m:r>
                            <a:rPr lang="ar-AE" b="0" i="1" smtClean="0">
                              <a:latin typeface="Cambria Math" panose="02040503050406030204" pitchFamily="18" charset="0"/>
                            </a:rPr>
                            <m:t>𝐼</m:t>
                          </m:r>
                        </m:num>
                        <m:den>
                          <m:r>
                            <a:rPr lang="ar-AE" b="0" i="1" smtClean="0">
                              <a:latin typeface="Cambria Math" panose="02040503050406030204" pitchFamily="18" charset="0"/>
                            </a:rPr>
                            <m:t>𝑎𝑑𝑗</m:t>
                          </m:r>
                        </m:den>
                      </m:f>
                    </m:oMath>
                  </m:oMathPara>
                </a14:m>
                <a:endParaRPr lang="ar-AE"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Inventory correction is a feedback action taken by each supply chain stage to bring actual inventory back to the desired (target) inventory.</a:t>
                </a:r>
                <a:endParaRPr lang="en-CA"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FB74811E-85C4-40E8-CE62-2B2B7E6027D3}"/>
                  </a:ext>
                </a:extLst>
              </p:cNvPr>
              <p:cNvSpPr txBox="1">
                <a:spLocks noRot="1" noChangeAspect="1" noMove="1" noResize="1" noEditPoints="1" noAdjustHandles="1" noChangeArrowheads="1" noChangeShapeType="1" noTextEdit="1"/>
              </p:cNvSpPr>
              <p:nvPr/>
            </p:nvSpPr>
            <p:spPr>
              <a:xfrm>
                <a:off x="920750" y="1047877"/>
                <a:ext cx="10369550" cy="2331344"/>
              </a:xfrm>
              <a:prstGeom prst="rect">
                <a:avLst/>
              </a:prstGeom>
              <a:blipFill>
                <a:blip r:embed="rId2"/>
                <a:stretch>
                  <a:fillRect l="-470" t="-1571" r="-941" b="-3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77AE1E-368E-3B19-10D3-E949F0E0B006}"/>
                  </a:ext>
                </a:extLst>
              </p:cNvPr>
              <p:cNvSpPr txBox="1"/>
              <p:nvPr/>
            </p:nvSpPr>
            <p:spPr>
              <a:xfrm>
                <a:off x="4051300" y="3823200"/>
                <a:ext cx="6388100" cy="1870769"/>
              </a:xfrm>
              <a:prstGeom prst="rect">
                <a:avLst/>
              </a:prstGeom>
              <a:noFill/>
            </p:spPr>
            <p:txBody>
              <a:bodyPr wrap="square">
                <a:spAutoFit/>
              </a:bodyPr>
              <a:lstStyle/>
              <a:p>
                <a:pPr marL="28575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If a distributor wants 2000 units</a:t>
                </a:r>
                <a:br>
                  <a:rPr lang="en-CA" dirty="0">
                    <a:latin typeface="Times New Roman" panose="02020603050405020304" pitchFamily="18" charset="0"/>
                    <a:cs typeface="Times New Roman" panose="02020603050405020304" pitchFamily="18" charset="0"/>
                  </a:rPr>
                </a:br>
                <a:r>
                  <a:rPr lang="en-CA" dirty="0">
                    <a:latin typeface="Times New Roman" panose="02020603050405020304" pitchFamily="18" charset="0"/>
                    <a:cs typeface="Times New Roman" panose="02020603050405020304" pitchFamily="18" charset="0"/>
                  </a:rPr>
                  <a:t>but only has 1700 units:</a:t>
                </a:r>
              </a:p>
              <a:p>
                <a:pPr marL="285750" indent="-285750">
                  <a:buFont typeface="Arial" panose="020B0604020202020204" pitchFamily="34" charset="0"/>
                  <a:buChar char="•"/>
                </a:pPr>
                <a14:m>
                  <m:oMath xmlns:m="http://schemas.openxmlformats.org/officeDocument/2006/math">
                    <m:sSup>
                      <m:sSupPr>
                        <m:ctrlPr>
                          <a:rPr lang="ar-AE" i="1" smtClean="0">
                            <a:latin typeface="Cambria Math" panose="02040503050406030204" pitchFamily="18" charset="0"/>
                          </a:rPr>
                        </m:ctrlPr>
                      </m:sSupPr>
                      <m:e>
                        <m:r>
                          <a:rPr lang="ar-AE" b="0" i="1" smtClean="0">
                            <a:latin typeface="Cambria Math" panose="02040503050406030204" pitchFamily="18" charset="0"/>
                          </a:rPr>
                          <m:t>𝐼</m:t>
                        </m:r>
                      </m:e>
                      <m:sup>
                        <m:r>
                          <a:rPr lang="ar-AE" b="0" i="0" smtClean="0">
                            <a:latin typeface="Cambria Math" panose="02040503050406030204" pitchFamily="18" charset="0"/>
                          </a:rPr>
                          <m:t>∗</m:t>
                        </m:r>
                      </m:sup>
                    </m:sSup>
                    <m:r>
                      <a:rPr lang="ar-AE" b="0" i="0" smtClean="0">
                        <a:latin typeface="Cambria Math" panose="02040503050406030204" pitchFamily="18" charset="0"/>
                      </a:rPr>
                      <m:t>−</m:t>
                    </m:r>
                    <m:r>
                      <a:rPr lang="ar-AE" b="0" i="1" smtClean="0">
                        <a:latin typeface="Cambria Math" panose="02040503050406030204" pitchFamily="18" charset="0"/>
                      </a:rPr>
                      <m:t>𝐼</m:t>
                    </m:r>
                    <m:r>
                      <a:rPr lang="ar-AE" b="0" i="0" smtClean="0">
                        <a:latin typeface="Cambria Math" panose="02040503050406030204" pitchFamily="18" charset="0"/>
                      </a:rPr>
                      <m:t>=</m:t>
                    </m:r>
                    <m:r>
                      <a:rPr lang="ar-AE" b="0" i="0" smtClean="0">
                        <a:latin typeface="Cambria Math" panose="02040503050406030204" pitchFamily="18" charset="0"/>
                      </a:rPr>
                      <m:t>2000</m:t>
                    </m:r>
                    <m:r>
                      <a:rPr lang="ar-AE" b="0" i="0" smtClean="0">
                        <a:latin typeface="Cambria Math" panose="02040503050406030204" pitchFamily="18" charset="0"/>
                      </a:rPr>
                      <m:t>−</m:t>
                    </m:r>
                    <m:r>
                      <a:rPr lang="ar-AE" b="0" i="0" smtClean="0">
                        <a:latin typeface="Cambria Math" panose="02040503050406030204" pitchFamily="18" charset="0"/>
                      </a:rPr>
                      <m:t>1700</m:t>
                    </m:r>
                    <m:r>
                      <a:rPr lang="ar-AE" b="0" i="0" smtClean="0">
                        <a:latin typeface="Cambria Math" panose="02040503050406030204" pitchFamily="18" charset="0"/>
                      </a:rPr>
                      <m:t>=</m:t>
                    </m:r>
                    <m:r>
                      <a:rPr lang="ar-AE" b="0" i="0" smtClean="0">
                        <a:latin typeface="Cambria Math" panose="02040503050406030204" pitchFamily="18" charset="0"/>
                      </a:rPr>
                      <m:t>300</m:t>
                    </m:r>
                  </m:oMath>
                </a14:m>
                <a:endParaRPr lang="ar-AE"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If </a:t>
                </a:r>
                <a:r>
                  <a:rPr lang="en-CA" dirty="0" err="1">
                    <a:latin typeface="Times New Roman" panose="02020603050405020304" pitchFamily="18" charset="0"/>
                    <a:cs typeface="Times New Roman" panose="02020603050405020304" pitchFamily="18" charset="0"/>
                  </a:rPr>
                  <a:t>adj_D</a:t>
                </a:r>
                <a:r>
                  <a:rPr lang="en-CA" dirty="0">
                    <a:latin typeface="Times New Roman" panose="02020603050405020304" pitchFamily="18" charset="0"/>
                    <a:cs typeface="Times New Roman" panose="02020603050405020304" pitchFamily="18" charset="0"/>
                  </a:rPr>
                  <a:t> = 5 days:</a:t>
                </a:r>
              </a:p>
              <a:p>
                <a:pPr marL="285750" indent="-285750">
                  <a:buFont typeface="Arial" panose="020B0604020202020204" pitchFamily="34" charset="0"/>
                  <a:buChar char="•"/>
                </a:pPr>
                <a14:m>
                  <m:oMath xmlns:m="http://schemas.openxmlformats.org/officeDocument/2006/math">
                    <m:r>
                      <m:rPr>
                        <m:nor/>
                      </m:rPr>
                      <a:rPr lang="en-CA">
                        <a:latin typeface="Times New Roman" panose="02020603050405020304" pitchFamily="18" charset="0"/>
                        <a:cs typeface="Times New Roman" panose="02020603050405020304" pitchFamily="18" charset="0"/>
                      </a:rPr>
                      <m:t>Extra</m:t>
                    </m:r>
                    <m:r>
                      <m:rPr>
                        <m:nor/>
                      </m:rPr>
                      <a:rPr lang="en-CA" i="1">
                        <a:latin typeface="Times New Roman" panose="02020603050405020304" pitchFamily="18" charset="0"/>
                        <a:cs typeface="Times New Roman" panose="02020603050405020304" pitchFamily="18" charset="0"/>
                      </a:rPr>
                      <m:t> </m:t>
                    </m:r>
                    <m:r>
                      <m:rPr>
                        <m:nor/>
                      </m:rPr>
                      <a:rPr lang="en-CA" i="1">
                        <a:latin typeface="Times New Roman" panose="02020603050405020304" pitchFamily="18" charset="0"/>
                        <a:cs typeface="Times New Roman" panose="02020603050405020304" pitchFamily="18" charset="0"/>
                      </a:rPr>
                      <m:t>order</m:t>
                    </m:r>
                    <m:r>
                      <m:rPr>
                        <m:nor/>
                      </m:rPr>
                      <a:rPr lang="en-CA" i="1">
                        <a:latin typeface="Times New Roman" panose="02020603050405020304" pitchFamily="18" charset="0"/>
                        <a:cs typeface="Times New Roman" panose="02020603050405020304" pitchFamily="18" charset="0"/>
                      </a:rPr>
                      <m:t> </m:t>
                    </m:r>
                    <m:r>
                      <m:rPr>
                        <m:nor/>
                      </m:rPr>
                      <a:rPr lang="en-CA" i="1">
                        <a:latin typeface="Times New Roman" panose="02020603050405020304" pitchFamily="18" charset="0"/>
                        <a:cs typeface="Times New Roman" panose="02020603050405020304" pitchFamily="18" charset="0"/>
                      </a:rPr>
                      <m:t>per</m:t>
                    </m:r>
                    <m:r>
                      <m:rPr>
                        <m:nor/>
                      </m:rPr>
                      <a:rPr lang="en-CA" i="1">
                        <a:latin typeface="Times New Roman" panose="02020603050405020304" pitchFamily="18" charset="0"/>
                        <a:cs typeface="Times New Roman" panose="02020603050405020304" pitchFamily="18" charset="0"/>
                      </a:rPr>
                      <m:t> </m:t>
                    </m:r>
                    <m:r>
                      <m:rPr>
                        <m:nor/>
                      </m:rPr>
                      <a:rPr lang="en-CA" i="1">
                        <a:latin typeface="Times New Roman" panose="02020603050405020304" pitchFamily="18" charset="0"/>
                        <a:cs typeface="Times New Roman" panose="02020603050405020304" pitchFamily="18" charset="0"/>
                      </a:rPr>
                      <m:t>day</m:t>
                    </m:r>
                    <m:r>
                      <a:rPr lang="en-CA" b="0" i="0" smtClean="0">
                        <a:latin typeface="Cambria Math" panose="02040503050406030204" pitchFamily="18" charset="0"/>
                      </a:rPr>
                      <m:t>=</m:t>
                    </m:r>
                    <m:f>
                      <m:fPr>
                        <m:ctrlPr>
                          <a:rPr lang="ar-AE" i="1">
                            <a:latin typeface="Cambria Math" panose="02040503050406030204" pitchFamily="18" charset="0"/>
                          </a:rPr>
                        </m:ctrlPr>
                      </m:fPr>
                      <m:num>
                        <m:r>
                          <a:rPr lang="ar-AE" b="0" i="0" smtClean="0">
                            <a:latin typeface="Cambria Math" panose="02040503050406030204" pitchFamily="18" charset="0"/>
                          </a:rPr>
                          <m:t>300</m:t>
                        </m:r>
                      </m:num>
                      <m:den>
                        <m:r>
                          <a:rPr lang="ar-AE" b="0" i="0" smtClean="0">
                            <a:latin typeface="Cambria Math" panose="02040503050406030204" pitchFamily="18" charset="0"/>
                          </a:rPr>
                          <m:t>5</m:t>
                        </m:r>
                      </m:den>
                    </m:f>
                    <m:r>
                      <a:rPr lang="ar-AE" b="0" i="0" smtClean="0">
                        <a:latin typeface="Cambria Math" panose="02040503050406030204" pitchFamily="18" charset="0"/>
                      </a:rPr>
                      <m:t>=</m:t>
                    </m:r>
                    <m:r>
                      <a:rPr lang="ar-AE" b="0" i="0" smtClean="0">
                        <a:latin typeface="Cambria Math" panose="02040503050406030204" pitchFamily="18" charset="0"/>
                      </a:rPr>
                      <m:t>60</m:t>
                    </m:r>
                    <m:r>
                      <m:rPr>
                        <m:nor/>
                      </m:rPr>
                      <a:rPr lang="ar-AE" i="1">
                        <a:latin typeface="Times New Roman" panose="02020603050405020304" pitchFamily="18" charset="0"/>
                        <a:cs typeface="Times New Roman" panose="02020603050405020304" pitchFamily="18" charset="0"/>
                      </a:rPr>
                      <m:t> </m:t>
                    </m:r>
                    <m:r>
                      <m:rPr>
                        <m:nor/>
                      </m:rPr>
                      <a:rPr lang="en-CA" i="1">
                        <a:latin typeface="Times New Roman" panose="02020603050405020304" pitchFamily="18" charset="0"/>
                        <a:cs typeface="Times New Roman" panose="02020603050405020304" pitchFamily="18" charset="0"/>
                      </a:rPr>
                      <m:t>units</m:t>
                    </m:r>
                  </m:oMath>
                </a14:m>
                <a:endParaRPr lang="en-CA"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Distributor adds 60 units/day to its forecast demand.</a:t>
                </a:r>
              </a:p>
            </p:txBody>
          </p:sp>
        </mc:Choice>
        <mc:Fallback xmlns="">
          <p:sp>
            <p:nvSpPr>
              <p:cNvPr id="11" name="TextBox 10">
                <a:extLst>
                  <a:ext uri="{FF2B5EF4-FFF2-40B4-BE49-F238E27FC236}">
                    <a16:creationId xmlns:a16="http://schemas.microsoft.com/office/drawing/2014/main" id="{2B77AE1E-368E-3B19-10D3-E949F0E0B006}"/>
                  </a:ext>
                </a:extLst>
              </p:cNvPr>
              <p:cNvSpPr txBox="1">
                <a:spLocks noRot="1" noChangeAspect="1" noMove="1" noResize="1" noEditPoints="1" noAdjustHandles="1" noChangeArrowheads="1" noChangeShapeType="1" noTextEdit="1"/>
              </p:cNvSpPr>
              <p:nvPr/>
            </p:nvSpPr>
            <p:spPr>
              <a:xfrm>
                <a:off x="4051300" y="3823200"/>
                <a:ext cx="6388100" cy="1870769"/>
              </a:xfrm>
              <a:prstGeom prst="rect">
                <a:avLst/>
              </a:prstGeom>
              <a:blipFill>
                <a:blip r:embed="rId3"/>
                <a:stretch>
                  <a:fillRect l="-668" t="-1629" b="-423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07FF195-7C27-CF84-F6AD-BC72382A2230}"/>
              </a:ext>
            </a:extLst>
          </p:cNvPr>
          <p:cNvSpPr txBox="1"/>
          <p:nvPr/>
        </p:nvSpPr>
        <p:spPr>
          <a:xfrm>
            <a:off x="3922182" y="151545"/>
            <a:ext cx="5408085"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Demand Forecasting &amp; Order Replenishment</a:t>
            </a:r>
            <a:endParaRPr lang="en-CA" b="1" dirty="0"/>
          </a:p>
        </p:txBody>
      </p:sp>
    </p:spTree>
    <p:extLst>
      <p:ext uri="{BB962C8B-B14F-4D97-AF65-F5344CB8AC3E}">
        <p14:creationId xmlns:p14="http://schemas.microsoft.com/office/powerpoint/2010/main" val="2262500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0C6ADAB-2F04-76B5-A819-AB7C375EB13B}"/>
              </a:ext>
            </a:extLst>
          </p:cNvPr>
          <p:cNvGraphicFramePr>
            <a:graphicFrameLocks noGrp="1"/>
          </p:cNvGraphicFramePr>
          <p:nvPr>
            <p:extLst>
              <p:ext uri="{D42A27DB-BD31-4B8C-83A1-F6EECF244321}">
                <p14:modId xmlns:p14="http://schemas.microsoft.com/office/powerpoint/2010/main" val="1569653181"/>
              </p:ext>
            </p:extLst>
          </p:nvPr>
        </p:nvGraphicFramePr>
        <p:xfrm>
          <a:off x="2838993" y="770119"/>
          <a:ext cx="6799215" cy="1062355"/>
        </p:xfrm>
        <a:graphic>
          <a:graphicData uri="http://schemas.openxmlformats.org/drawingml/2006/table">
            <a:tbl>
              <a:tblPr firstRow="1" firstCol="1" bandRow="1">
                <a:tableStyleId>{2D5ABB26-0587-4C30-8999-92F81FD0307C}</a:tableStyleId>
              </a:tblPr>
              <a:tblGrid>
                <a:gridCol w="1570336">
                  <a:extLst>
                    <a:ext uri="{9D8B030D-6E8A-4147-A177-3AD203B41FA5}">
                      <a16:colId xmlns:a16="http://schemas.microsoft.com/office/drawing/2014/main" val="123006102"/>
                    </a:ext>
                  </a:extLst>
                </a:gridCol>
                <a:gridCol w="944567">
                  <a:extLst>
                    <a:ext uri="{9D8B030D-6E8A-4147-A177-3AD203B41FA5}">
                      <a16:colId xmlns:a16="http://schemas.microsoft.com/office/drawing/2014/main" val="1135634600"/>
                    </a:ext>
                  </a:extLst>
                </a:gridCol>
                <a:gridCol w="438524">
                  <a:extLst>
                    <a:ext uri="{9D8B030D-6E8A-4147-A177-3AD203B41FA5}">
                      <a16:colId xmlns:a16="http://schemas.microsoft.com/office/drawing/2014/main" val="3411634471"/>
                    </a:ext>
                  </a:extLst>
                </a:gridCol>
                <a:gridCol w="688413">
                  <a:extLst>
                    <a:ext uri="{9D8B030D-6E8A-4147-A177-3AD203B41FA5}">
                      <a16:colId xmlns:a16="http://schemas.microsoft.com/office/drawing/2014/main" val="4030997922"/>
                    </a:ext>
                  </a:extLst>
                </a:gridCol>
                <a:gridCol w="3157375">
                  <a:extLst>
                    <a:ext uri="{9D8B030D-6E8A-4147-A177-3AD203B41FA5}">
                      <a16:colId xmlns:a16="http://schemas.microsoft.com/office/drawing/2014/main" val="4282433901"/>
                    </a:ext>
                  </a:extLst>
                </a:gridCol>
              </a:tblGrid>
              <a:tr h="182498">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Parameter</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Symbol</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Value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Units</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Purpose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6312599"/>
                  </a:ext>
                </a:extLst>
              </a:tr>
              <a:tr h="0">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Cover duration</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gn="ctr">
                        <a:lnSpc>
                          <a:spcPct val="115000"/>
                        </a:lnSpc>
                        <a:spcAft>
                          <a:spcPts val="800"/>
                        </a:spcAft>
                        <a:buNone/>
                      </a:pPr>
                      <a:r>
                        <a:rPr lang="en-US" sz="1200" kern="100" dirty="0" err="1">
                          <a:effectLst/>
                          <a:latin typeface="Times New Roman" panose="02020603050405020304" pitchFamily="18" charset="0"/>
                          <a:cs typeface="Times New Roman" panose="02020603050405020304" pitchFamily="18" charset="0"/>
                        </a:rPr>
                        <a:t>coverDays_D</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45</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days</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Distributor safety buffer</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41344869"/>
                  </a:ext>
                </a:extLst>
              </a:tr>
              <a:tr h="0">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Smoothing time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err="1">
                          <a:effectLst/>
                          <a:latin typeface="Times New Roman" panose="02020603050405020304" pitchFamily="18" charset="0"/>
                          <a:cs typeface="Times New Roman" panose="02020603050405020304" pitchFamily="18" charset="0"/>
                        </a:rPr>
                        <a:t>info_D</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2.0</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days</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Demand filtering delay</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269908675"/>
                  </a:ext>
                </a:extLst>
              </a:tr>
              <a:tr h="0">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Adjustment time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adj_D</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4</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days</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Slow correction reduces oscillation</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06227572"/>
                  </a:ext>
                </a:extLst>
              </a:tr>
              <a:tr h="0">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Shipment handling time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err="1">
                          <a:effectLst/>
                          <a:latin typeface="Times New Roman" panose="02020603050405020304" pitchFamily="18" charset="0"/>
                          <a:cs typeface="Times New Roman" panose="02020603050405020304" pitchFamily="18" charset="0"/>
                        </a:rPr>
                        <a:t>shipTimeD</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1.0</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day</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DC → Retailer shipping rate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1799051"/>
                  </a:ext>
                </a:extLst>
              </a:tr>
            </a:tbl>
          </a:graphicData>
        </a:graphic>
      </p:graphicFrame>
      <p:graphicFrame>
        <p:nvGraphicFramePr>
          <p:cNvPr id="5" name="Table 4">
            <a:extLst>
              <a:ext uri="{FF2B5EF4-FFF2-40B4-BE49-F238E27FC236}">
                <a16:creationId xmlns:a16="http://schemas.microsoft.com/office/drawing/2014/main" id="{02DC753A-12A7-CF06-16CB-E5C269B549D4}"/>
              </a:ext>
            </a:extLst>
          </p:cNvPr>
          <p:cNvGraphicFramePr>
            <a:graphicFrameLocks noGrp="1"/>
          </p:cNvGraphicFramePr>
          <p:nvPr>
            <p:extLst>
              <p:ext uri="{D42A27DB-BD31-4B8C-83A1-F6EECF244321}">
                <p14:modId xmlns:p14="http://schemas.microsoft.com/office/powerpoint/2010/main" val="1924242336"/>
              </p:ext>
            </p:extLst>
          </p:nvPr>
        </p:nvGraphicFramePr>
        <p:xfrm>
          <a:off x="2838993" y="3089444"/>
          <a:ext cx="6799215" cy="1837722"/>
        </p:xfrm>
        <a:graphic>
          <a:graphicData uri="http://schemas.openxmlformats.org/drawingml/2006/table">
            <a:tbl>
              <a:tblPr firstRow="1" firstCol="1" bandRow="1">
                <a:tableStyleId>{2D5ABB26-0587-4C30-8999-92F81FD0307C}</a:tableStyleId>
              </a:tblPr>
              <a:tblGrid>
                <a:gridCol w="1359843">
                  <a:extLst>
                    <a:ext uri="{9D8B030D-6E8A-4147-A177-3AD203B41FA5}">
                      <a16:colId xmlns:a16="http://schemas.microsoft.com/office/drawing/2014/main" val="2159452478"/>
                    </a:ext>
                  </a:extLst>
                </a:gridCol>
                <a:gridCol w="1016631">
                  <a:extLst>
                    <a:ext uri="{9D8B030D-6E8A-4147-A177-3AD203B41FA5}">
                      <a16:colId xmlns:a16="http://schemas.microsoft.com/office/drawing/2014/main" val="1812110785"/>
                    </a:ext>
                  </a:extLst>
                </a:gridCol>
                <a:gridCol w="745066">
                  <a:extLst>
                    <a:ext uri="{9D8B030D-6E8A-4147-A177-3AD203B41FA5}">
                      <a16:colId xmlns:a16="http://schemas.microsoft.com/office/drawing/2014/main" val="3335294019"/>
                    </a:ext>
                  </a:extLst>
                </a:gridCol>
                <a:gridCol w="1168400">
                  <a:extLst>
                    <a:ext uri="{9D8B030D-6E8A-4147-A177-3AD203B41FA5}">
                      <a16:colId xmlns:a16="http://schemas.microsoft.com/office/drawing/2014/main" val="3440677739"/>
                    </a:ext>
                  </a:extLst>
                </a:gridCol>
                <a:gridCol w="2509275">
                  <a:extLst>
                    <a:ext uri="{9D8B030D-6E8A-4147-A177-3AD203B41FA5}">
                      <a16:colId xmlns:a16="http://schemas.microsoft.com/office/drawing/2014/main" val="2743804175"/>
                    </a:ext>
                  </a:extLst>
                </a:gridCol>
              </a:tblGrid>
              <a:tr h="179660">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Parameter</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Symbol</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Value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Units</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Purpose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296432"/>
                  </a:ext>
                </a:extLst>
              </a:tr>
              <a:tr h="179660">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Cover duration</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coverDays_F</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60</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days</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Factory safety stock target</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57885344"/>
                  </a:ext>
                </a:extLst>
              </a:tr>
              <a:tr h="179660">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Smoothing time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err="1">
                          <a:effectLst/>
                          <a:latin typeface="Times New Roman" panose="02020603050405020304" pitchFamily="18" charset="0"/>
                          <a:cs typeface="Times New Roman" panose="02020603050405020304" pitchFamily="18" charset="0"/>
                        </a:rPr>
                        <a:t>info_F</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1</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days</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Slow reaction → amplification</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53987739"/>
                  </a:ext>
                </a:extLst>
              </a:tr>
              <a:tr h="179660">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Adjustment time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err="1">
                          <a:effectLst/>
                          <a:latin typeface="Times New Roman" panose="02020603050405020304" pitchFamily="18" charset="0"/>
                          <a:cs typeface="Times New Roman" panose="02020603050405020304" pitchFamily="18" charset="0"/>
                        </a:rPr>
                        <a:t>adj_F</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6</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days</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Long correction delay</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56745271"/>
                  </a:ext>
                </a:extLst>
              </a:tr>
              <a:tr h="179660">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Shipment handling time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err="1">
                          <a:effectLst/>
                          <a:latin typeface="Times New Roman" panose="02020603050405020304" pitchFamily="18" charset="0"/>
                          <a:cs typeface="Times New Roman" panose="02020603050405020304" pitchFamily="18" charset="0"/>
                        </a:rPr>
                        <a:t>shipTimeF</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1.0</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day</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a:effectLst/>
                          <a:latin typeface="Times New Roman" panose="02020603050405020304" pitchFamily="18" charset="0"/>
                          <a:cs typeface="Times New Roman" panose="02020603050405020304" pitchFamily="18" charset="0"/>
                        </a:rPr>
                        <a:t>Production release to DC</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01402711"/>
                  </a:ext>
                </a:extLst>
              </a:tr>
              <a:tr h="179660">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Workforce size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staff</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10</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workers</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Production capacity driver</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12569364"/>
                  </a:ext>
                </a:extLst>
              </a:tr>
              <a:tr h="352584">
                <a:tc>
                  <a:txBody>
                    <a:bodyPr/>
                    <a:lstStyle/>
                    <a:p>
                      <a:pPr marL="0" marR="0" algn="l">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Productivity rate</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err="1">
                          <a:effectLst/>
                          <a:latin typeface="Times New Roman" panose="02020603050405020304" pitchFamily="18" charset="0"/>
                          <a:cs typeface="Times New Roman" panose="02020603050405020304" pitchFamily="18" charset="0"/>
                        </a:rPr>
                        <a:t>prodPerStaff</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40</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units/worker/day</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200" kern="100" dirty="0">
                          <a:effectLst/>
                          <a:latin typeface="Times New Roman" panose="02020603050405020304" pitchFamily="18" charset="0"/>
                          <a:cs typeface="Times New Roman" panose="02020603050405020304" pitchFamily="18" charset="0"/>
                        </a:rPr>
                        <a:t>Total </a:t>
                      </a:r>
                      <a:r>
                        <a:rPr lang="en-US" sz="1200" kern="100" dirty="0" err="1">
                          <a:effectLst/>
                          <a:latin typeface="Times New Roman" panose="02020603050405020304" pitchFamily="18" charset="0"/>
                          <a:cs typeface="Times New Roman" panose="02020603050405020304" pitchFamily="18" charset="0"/>
                        </a:rPr>
                        <a:t>ProdCap</a:t>
                      </a:r>
                      <a:r>
                        <a:rPr lang="en-US" sz="1200" kern="100" dirty="0">
                          <a:effectLst/>
                          <a:latin typeface="Times New Roman" panose="02020603050405020304" pitchFamily="18" charset="0"/>
                          <a:cs typeface="Times New Roman" panose="02020603050405020304" pitchFamily="18" charset="0"/>
                        </a:rPr>
                        <a:t> = staff × </a:t>
                      </a:r>
                      <a:r>
                        <a:rPr lang="en-US" sz="1200" kern="100" dirty="0" err="1">
                          <a:effectLst/>
                          <a:latin typeface="Times New Roman" panose="02020603050405020304" pitchFamily="18" charset="0"/>
                          <a:cs typeface="Times New Roman" panose="02020603050405020304" pitchFamily="18" charset="0"/>
                        </a:rPr>
                        <a:t>prodPerStaff</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8348425"/>
                  </a:ext>
                </a:extLst>
              </a:tr>
            </a:tbl>
          </a:graphicData>
        </a:graphic>
      </p:graphicFrame>
      <p:sp>
        <p:nvSpPr>
          <p:cNvPr id="7" name="TextBox 6">
            <a:extLst>
              <a:ext uri="{FF2B5EF4-FFF2-40B4-BE49-F238E27FC236}">
                <a16:creationId xmlns:a16="http://schemas.microsoft.com/office/drawing/2014/main" id="{D1AF15C1-16B9-2CE3-B3F2-00BB963EFFAD}"/>
              </a:ext>
            </a:extLst>
          </p:cNvPr>
          <p:cNvSpPr txBox="1"/>
          <p:nvPr/>
        </p:nvSpPr>
        <p:spPr>
          <a:xfrm>
            <a:off x="4518505" y="67734"/>
            <a:ext cx="3440189"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Dataset for Model Development</a:t>
            </a:r>
            <a:endParaRPr lang="en-CA" b="1" dirty="0"/>
          </a:p>
        </p:txBody>
      </p:sp>
      <p:sp>
        <p:nvSpPr>
          <p:cNvPr id="8" name="TextBox 7">
            <a:extLst>
              <a:ext uri="{FF2B5EF4-FFF2-40B4-BE49-F238E27FC236}">
                <a16:creationId xmlns:a16="http://schemas.microsoft.com/office/drawing/2014/main" id="{2EFF13F2-60C7-61D6-B807-692958E40F05}"/>
              </a:ext>
            </a:extLst>
          </p:cNvPr>
          <p:cNvSpPr txBox="1"/>
          <p:nvPr/>
        </p:nvSpPr>
        <p:spPr>
          <a:xfrm rot="18594165">
            <a:off x="1056266" y="4299373"/>
            <a:ext cx="1705275" cy="369332"/>
          </a:xfrm>
          <a:prstGeom prst="rect">
            <a:avLst/>
          </a:prstGeom>
          <a:noFill/>
          <a:ln>
            <a:solidFill>
              <a:srgbClr val="7030A0"/>
            </a:solidFill>
          </a:ln>
        </p:spPr>
        <p:txBody>
          <a:bodyPr wrap="none" rtlCol="0">
            <a:spAutoFit/>
          </a:bodyPr>
          <a:lstStyle/>
          <a:p>
            <a:r>
              <a:rPr lang="en-US" dirty="0">
                <a:latin typeface="Times New Roman" panose="02020603050405020304" pitchFamily="18" charset="0"/>
                <a:cs typeface="Times New Roman" panose="02020603050405020304" pitchFamily="18" charset="0"/>
              </a:rPr>
              <a:t>Production Data</a:t>
            </a:r>
          </a:p>
        </p:txBody>
      </p:sp>
      <p:sp>
        <p:nvSpPr>
          <p:cNvPr id="9" name="TextBox 8">
            <a:extLst>
              <a:ext uri="{FF2B5EF4-FFF2-40B4-BE49-F238E27FC236}">
                <a16:creationId xmlns:a16="http://schemas.microsoft.com/office/drawing/2014/main" id="{F2C274A2-DBED-C98E-C9F1-DC36DB0A65B0}"/>
              </a:ext>
            </a:extLst>
          </p:cNvPr>
          <p:cNvSpPr txBox="1"/>
          <p:nvPr/>
        </p:nvSpPr>
        <p:spPr>
          <a:xfrm rot="18762136">
            <a:off x="1024547" y="1554403"/>
            <a:ext cx="1686552" cy="369332"/>
          </a:xfrm>
          <a:prstGeom prst="rect">
            <a:avLst/>
          </a:prstGeom>
          <a:noFill/>
          <a:ln>
            <a:solidFill>
              <a:srgbClr val="7030A0"/>
            </a:solidFill>
          </a:ln>
        </p:spPr>
        <p:txBody>
          <a:bodyPr wrap="none" rtlCol="0">
            <a:spAutoFit/>
          </a:bodyPr>
          <a:lstStyle/>
          <a:p>
            <a:r>
              <a:rPr lang="en-US" dirty="0">
                <a:latin typeface="Times New Roman" panose="02020603050405020304" pitchFamily="18" charset="0"/>
                <a:cs typeface="Times New Roman" panose="02020603050405020304" pitchFamily="18" charset="0"/>
              </a:rPr>
              <a:t>Distributor Data</a:t>
            </a:r>
          </a:p>
        </p:txBody>
      </p:sp>
    </p:spTree>
    <p:extLst>
      <p:ext uri="{BB962C8B-B14F-4D97-AF65-F5344CB8AC3E}">
        <p14:creationId xmlns:p14="http://schemas.microsoft.com/office/powerpoint/2010/main" val="42169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5A1C451-E47A-5F15-8F51-E34080FF077C}"/>
              </a:ext>
            </a:extLst>
          </p:cNvPr>
          <p:cNvGraphicFramePr>
            <a:graphicFrameLocks noGrp="1"/>
          </p:cNvGraphicFramePr>
          <p:nvPr>
            <p:extLst>
              <p:ext uri="{D42A27DB-BD31-4B8C-83A1-F6EECF244321}">
                <p14:modId xmlns:p14="http://schemas.microsoft.com/office/powerpoint/2010/main" val="1707719407"/>
              </p:ext>
            </p:extLst>
          </p:nvPr>
        </p:nvGraphicFramePr>
        <p:xfrm>
          <a:off x="3160252" y="1019436"/>
          <a:ext cx="5998495" cy="2147095"/>
        </p:xfrm>
        <a:graphic>
          <a:graphicData uri="http://schemas.openxmlformats.org/drawingml/2006/table">
            <a:tbl>
              <a:tblPr/>
              <a:tblGrid>
                <a:gridCol w="1292390">
                  <a:extLst>
                    <a:ext uri="{9D8B030D-6E8A-4147-A177-3AD203B41FA5}">
                      <a16:colId xmlns:a16="http://schemas.microsoft.com/office/drawing/2014/main" val="2645919635"/>
                    </a:ext>
                  </a:extLst>
                </a:gridCol>
                <a:gridCol w="1354301">
                  <a:extLst>
                    <a:ext uri="{9D8B030D-6E8A-4147-A177-3AD203B41FA5}">
                      <a16:colId xmlns:a16="http://schemas.microsoft.com/office/drawing/2014/main" val="3390428067"/>
                    </a:ext>
                  </a:extLst>
                </a:gridCol>
                <a:gridCol w="1496716">
                  <a:extLst>
                    <a:ext uri="{9D8B030D-6E8A-4147-A177-3AD203B41FA5}">
                      <a16:colId xmlns:a16="http://schemas.microsoft.com/office/drawing/2014/main" val="1103381822"/>
                    </a:ext>
                  </a:extLst>
                </a:gridCol>
                <a:gridCol w="1742662">
                  <a:extLst>
                    <a:ext uri="{9D8B030D-6E8A-4147-A177-3AD203B41FA5}">
                      <a16:colId xmlns:a16="http://schemas.microsoft.com/office/drawing/2014/main" val="345534302"/>
                    </a:ext>
                  </a:extLst>
                </a:gridCol>
                <a:gridCol w="112426">
                  <a:extLst>
                    <a:ext uri="{9D8B030D-6E8A-4147-A177-3AD203B41FA5}">
                      <a16:colId xmlns:a16="http://schemas.microsoft.com/office/drawing/2014/main" val="1130778255"/>
                    </a:ext>
                  </a:extLst>
                </a:gridCol>
              </a:tblGrid>
              <a:tr h="269523">
                <a:tc>
                  <a:txBody>
                    <a:bodyPr/>
                    <a:lstStyle/>
                    <a:p>
                      <a:pPr>
                        <a:buNone/>
                      </a:pPr>
                      <a:r>
                        <a:rPr lang="en-US" sz="1400" b="1" dirty="0">
                          <a:latin typeface="Times New Roman" panose="02020603050405020304" pitchFamily="18" charset="0"/>
                          <a:cs typeface="Times New Roman" panose="02020603050405020304" pitchFamily="18" charset="0"/>
                        </a:rPr>
                        <a:t>Echelon</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400" b="1" dirty="0">
                          <a:latin typeface="Times New Roman" panose="02020603050405020304" pitchFamily="18" charset="0"/>
                          <a:cs typeface="Times New Roman" panose="02020603050405020304" pitchFamily="18" charset="0"/>
                        </a:rPr>
                        <a:t>Scenario</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400" b="1" dirty="0">
                          <a:latin typeface="Times New Roman" panose="02020603050405020304" pitchFamily="18" charset="0"/>
                          <a:cs typeface="Times New Roman" panose="02020603050405020304" pitchFamily="18" charset="0"/>
                        </a:rPr>
                        <a:t>Demand Level</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Stockout Time (days)</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14770"/>
                  </a:ext>
                </a:extLst>
              </a:tr>
              <a:tr h="262457">
                <a:tc>
                  <a:txBody>
                    <a:bodyPr/>
                    <a:lstStyle/>
                    <a:p>
                      <a:pPr>
                        <a:buNone/>
                      </a:pPr>
                      <a:r>
                        <a:rPr lang="en-US" sz="1400" b="1" dirty="0">
                          <a:latin typeface="Times New Roman" panose="02020603050405020304" pitchFamily="18" charset="0"/>
                          <a:cs typeface="Times New Roman" panose="02020603050405020304" pitchFamily="18" charset="0"/>
                        </a:rPr>
                        <a:t>Factory </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Baseline</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r>
                        <a:rPr lang="en-US" sz="1400" dirty="0" err="1">
                          <a:latin typeface="Times New Roman" panose="02020603050405020304" pitchFamily="18" charset="0"/>
                          <a:cs typeface="Times New Roman" panose="02020603050405020304" pitchFamily="18" charset="0"/>
                        </a:rPr>
                        <a:t>Cdemand</a:t>
                      </a:r>
                      <a:r>
                        <a:rPr lang="en-US" sz="1400" dirty="0">
                          <a:latin typeface="Times New Roman" panose="02020603050405020304" pitchFamily="18" charset="0"/>
                          <a:cs typeface="Times New Roman" panose="02020603050405020304" pitchFamily="18" charset="0"/>
                        </a:rPr>
                        <a:t> = 55</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ctr">
                        <a:buNone/>
                      </a:pPr>
                      <a:r>
                        <a:rPr lang="en-US" sz="1400" b="1">
                          <a:latin typeface="Times New Roman" panose="02020603050405020304" pitchFamily="18" charset="0"/>
                          <a:cs typeface="Times New Roman" panose="02020603050405020304" pitchFamily="18" charset="0"/>
                        </a:rPr>
                        <a:t>12 days</a:t>
                      </a:r>
                      <a:endParaRPr lang="en-US" sz="140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695445605"/>
                  </a:ext>
                </a:extLst>
              </a:tr>
              <a:tr h="323023">
                <a:tc>
                  <a:txBody>
                    <a:bodyPr/>
                    <a:lstStyle/>
                    <a:p>
                      <a:pPr>
                        <a:buNone/>
                      </a:pPr>
                      <a:endParaRPr lang="en-US" sz="140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Lower Demand</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400" dirty="0" err="1">
                          <a:latin typeface="Times New Roman" panose="02020603050405020304" pitchFamily="18" charset="0"/>
                          <a:cs typeface="Times New Roman" panose="02020603050405020304" pitchFamily="18" charset="0"/>
                        </a:rPr>
                        <a:t>Cdemand</a:t>
                      </a:r>
                      <a:r>
                        <a:rPr lang="en-US" sz="1400" dirty="0">
                          <a:latin typeface="Times New Roman" panose="02020603050405020304" pitchFamily="18" charset="0"/>
                          <a:cs typeface="Times New Roman" panose="02020603050405020304" pitchFamily="18" charset="0"/>
                        </a:rPr>
                        <a:t> = 40</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10 days</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0114090"/>
                  </a:ext>
                </a:extLst>
              </a:tr>
              <a:tr h="323023">
                <a:tc>
                  <a:txBody>
                    <a:bodyPr/>
                    <a:lstStyle/>
                    <a:p>
                      <a:pPr>
                        <a:buNone/>
                      </a:pPr>
                      <a:r>
                        <a:rPr lang="en-US" sz="1400" b="1" dirty="0">
                          <a:latin typeface="Times New Roman" panose="02020603050405020304" pitchFamily="18" charset="0"/>
                          <a:cs typeface="Times New Roman" panose="02020603050405020304" pitchFamily="18" charset="0"/>
                        </a:rPr>
                        <a:t>Distributor</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Baseline</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r>
                        <a:rPr lang="en-US" sz="1400" dirty="0" err="1">
                          <a:latin typeface="Times New Roman" panose="02020603050405020304" pitchFamily="18" charset="0"/>
                          <a:cs typeface="Times New Roman" panose="02020603050405020304" pitchFamily="18" charset="0"/>
                        </a:rPr>
                        <a:t>Cdemand</a:t>
                      </a:r>
                      <a:r>
                        <a:rPr lang="en-US" sz="1400" dirty="0">
                          <a:latin typeface="Times New Roman" panose="02020603050405020304" pitchFamily="18" charset="0"/>
                          <a:cs typeface="Times New Roman" panose="02020603050405020304" pitchFamily="18" charset="0"/>
                        </a:rPr>
                        <a:t> = 55</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10 days</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973466986"/>
                  </a:ext>
                </a:extLst>
              </a:tr>
              <a:tr h="323023">
                <a:tc>
                  <a:txBody>
                    <a:bodyPr/>
                    <a:lstStyle/>
                    <a:p>
                      <a:pPr>
                        <a:buNone/>
                      </a:pPr>
                      <a:endParaRPr lang="en-US" sz="140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Lower Demand</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400" dirty="0" err="1">
                          <a:latin typeface="Times New Roman" panose="02020603050405020304" pitchFamily="18" charset="0"/>
                          <a:cs typeface="Times New Roman" panose="02020603050405020304" pitchFamily="18" charset="0"/>
                        </a:rPr>
                        <a:t>Cdemand</a:t>
                      </a:r>
                      <a:r>
                        <a:rPr lang="en-US" sz="1400" dirty="0">
                          <a:latin typeface="Times New Roman" panose="02020603050405020304" pitchFamily="18" charset="0"/>
                          <a:cs typeface="Times New Roman" panose="02020603050405020304" pitchFamily="18" charset="0"/>
                        </a:rPr>
                        <a:t> = 40</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8.5 days</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3519803"/>
                  </a:ext>
                </a:extLst>
              </a:tr>
              <a:tr h="323023">
                <a:tc>
                  <a:txBody>
                    <a:bodyPr/>
                    <a:lstStyle/>
                    <a:p>
                      <a:pPr>
                        <a:buNone/>
                      </a:pPr>
                      <a:r>
                        <a:rPr lang="en-US" sz="1400" b="1" dirty="0">
                          <a:latin typeface="Times New Roman" panose="02020603050405020304" pitchFamily="18" charset="0"/>
                          <a:cs typeface="Times New Roman" panose="02020603050405020304" pitchFamily="18" charset="0"/>
                        </a:rPr>
                        <a:t>Retailer</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Baseline</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r>
                        <a:rPr lang="en-US" sz="1400">
                          <a:latin typeface="Times New Roman" panose="02020603050405020304" pitchFamily="18" charset="0"/>
                          <a:cs typeface="Times New Roman" panose="02020603050405020304" pitchFamily="18" charset="0"/>
                        </a:rPr>
                        <a:t>Cdemand = 55</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6.8 days</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618614317"/>
                  </a:ext>
                </a:extLst>
              </a:tr>
              <a:tr h="323023">
                <a:tc>
                  <a:txBody>
                    <a:bodyPr/>
                    <a:lstStyle/>
                    <a:p>
                      <a:pPr>
                        <a:buNone/>
                      </a:pPr>
                      <a:endParaRPr lang="en-US" sz="140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Lower Demand</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400" dirty="0" err="1">
                          <a:latin typeface="Times New Roman" panose="02020603050405020304" pitchFamily="18" charset="0"/>
                          <a:cs typeface="Times New Roman" panose="02020603050405020304" pitchFamily="18" charset="0"/>
                        </a:rPr>
                        <a:t>Cdemand</a:t>
                      </a:r>
                      <a:r>
                        <a:rPr lang="en-US" sz="1400" dirty="0">
                          <a:latin typeface="Times New Roman" panose="02020603050405020304" pitchFamily="18" charset="0"/>
                          <a:cs typeface="Times New Roman" panose="02020603050405020304" pitchFamily="18" charset="0"/>
                        </a:rPr>
                        <a:t> = 40</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6.5 days</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5988165"/>
                  </a:ext>
                </a:extLst>
              </a:tr>
            </a:tbl>
          </a:graphicData>
        </a:graphic>
      </p:graphicFrame>
      <p:sp>
        <p:nvSpPr>
          <p:cNvPr id="3" name="TextBox 2">
            <a:extLst>
              <a:ext uri="{FF2B5EF4-FFF2-40B4-BE49-F238E27FC236}">
                <a16:creationId xmlns:a16="http://schemas.microsoft.com/office/drawing/2014/main" id="{3BE0E61F-A73F-E6BD-E29F-DB65196EDB61}"/>
              </a:ext>
            </a:extLst>
          </p:cNvPr>
          <p:cNvSpPr txBox="1"/>
          <p:nvPr/>
        </p:nvSpPr>
        <p:spPr>
          <a:xfrm>
            <a:off x="3314699" y="569141"/>
            <a:ext cx="610023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Table: Stockout Days analysis based on Demand variation</a:t>
            </a:r>
          </a:p>
        </p:txBody>
      </p:sp>
    </p:spTree>
    <p:extLst>
      <p:ext uri="{BB962C8B-B14F-4D97-AF65-F5344CB8AC3E}">
        <p14:creationId xmlns:p14="http://schemas.microsoft.com/office/powerpoint/2010/main" val="3354918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0B0B3CF-943E-A54B-3CF6-D891CAEACA5A}"/>
              </a:ext>
            </a:extLst>
          </p:cNvPr>
          <p:cNvGraphicFramePr>
            <a:graphicFrameLocks noGrp="1"/>
          </p:cNvGraphicFramePr>
          <p:nvPr>
            <p:extLst>
              <p:ext uri="{D42A27DB-BD31-4B8C-83A1-F6EECF244321}">
                <p14:modId xmlns:p14="http://schemas.microsoft.com/office/powerpoint/2010/main" val="3851284880"/>
              </p:ext>
            </p:extLst>
          </p:nvPr>
        </p:nvGraphicFramePr>
        <p:xfrm>
          <a:off x="3056465" y="1274399"/>
          <a:ext cx="6366935" cy="1715264"/>
        </p:xfrm>
        <a:graphic>
          <a:graphicData uri="http://schemas.openxmlformats.org/drawingml/2006/table">
            <a:tbl>
              <a:tblPr firstRow="1" firstCol="1" bandRow="1">
                <a:tableStyleId>{2D5ABB26-0587-4C30-8999-92F81FD0307C}</a:tableStyleId>
              </a:tblPr>
              <a:tblGrid>
                <a:gridCol w="1587040">
                  <a:extLst>
                    <a:ext uri="{9D8B030D-6E8A-4147-A177-3AD203B41FA5}">
                      <a16:colId xmlns:a16="http://schemas.microsoft.com/office/drawing/2014/main" val="471185938"/>
                    </a:ext>
                  </a:extLst>
                </a:gridCol>
                <a:gridCol w="553656">
                  <a:extLst>
                    <a:ext uri="{9D8B030D-6E8A-4147-A177-3AD203B41FA5}">
                      <a16:colId xmlns:a16="http://schemas.microsoft.com/office/drawing/2014/main" val="3915248740"/>
                    </a:ext>
                  </a:extLst>
                </a:gridCol>
                <a:gridCol w="538871">
                  <a:extLst>
                    <a:ext uri="{9D8B030D-6E8A-4147-A177-3AD203B41FA5}">
                      <a16:colId xmlns:a16="http://schemas.microsoft.com/office/drawing/2014/main" val="638748041"/>
                    </a:ext>
                  </a:extLst>
                </a:gridCol>
                <a:gridCol w="1058027">
                  <a:extLst>
                    <a:ext uri="{9D8B030D-6E8A-4147-A177-3AD203B41FA5}">
                      <a16:colId xmlns:a16="http://schemas.microsoft.com/office/drawing/2014/main" val="4155961843"/>
                    </a:ext>
                  </a:extLst>
                </a:gridCol>
                <a:gridCol w="2629341">
                  <a:extLst>
                    <a:ext uri="{9D8B030D-6E8A-4147-A177-3AD203B41FA5}">
                      <a16:colId xmlns:a16="http://schemas.microsoft.com/office/drawing/2014/main" val="2849175924"/>
                    </a:ext>
                  </a:extLst>
                </a:gridCol>
              </a:tblGrid>
              <a:tr h="194248">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Parameter</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Symbol</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Value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Units</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Purpose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8806736"/>
                  </a:ext>
                </a:extLst>
              </a:tr>
              <a:tr h="386523">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Base daily demand</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Cdemand0</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40/55</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units/day</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Average customer demand</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7261401"/>
                  </a:ext>
                </a:extLst>
              </a:tr>
              <a:tr h="194248">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Demand noise amplitude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err="1">
                          <a:effectLst/>
                          <a:latin typeface="Times New Roman" panose="02020603050405020304" pitchFamily="18" charset="0"/>
                          <a:cs typeface="Times New Roman" panose="02020603050405020304" pitchFamily="18" charset="0"/>
                        </a:rPr>
                        <a:t>dNoise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a:effectLst/>
                          <a:latin typeface="Times New Roman" panose="02020603050405020304" pitchFamily="18" charset="0"/>
                          <a:cs typeface="Times New Roman" panose="02020603050405020304" pitchFamily="18" charset="0"/>
                        </a:rPr>
                        <a:t>units</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Random variation bound</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92609"/>
                  </a:ext>
                </a:extLst>
              </a:tr>
              <a:tr h="194248">
                <a:tc>
                  <a:txBody>
                    <a:bodyPr/>
                    <a:lstStyle/>
                    <a:p>
                      <a:pPr marL="0" marR="0">
                        <a:lnSpc>
                          <a:spcPct val="115000"/>
                        </a:lnSpc>
                        <a:spcAft>
                          <a:spcPts val="800"/>
                        </a:spcAft>
                        <a:buNone/>
                      </a:pP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165352"/>
                  </a:ext>
                </a:extLst>
              </a:tr>
            </a:tbl>
          </a:graphicData>
        </a:graphic>
      </p:graphicFrame>
      <p:graphicFrame>
        <p:nvGraphicFramePr>
          <p:cNvPr id="3" name="Table 2">
            <a:extLst>
              <a:ext uri="{FF2B5EF4-FFF2-40B4-BE49-F238E27FC236}">
                <a16:creationId xmlns:a16="http://schemas.microsoft.com/office/drawing/2014/main" id="{6060412A-792C-260E-71A3-7D2F71C86872}"/>
              </a:ext>
            </a:extLst>
          </p:cNvPr>
          <p:cNvGraphicFramePr>
            <a:graphicFrameLocks noGrp="1"/>
          </p:cNvGraphicFramePr>
          <p:nvPr>
            <p:extLst>
              <p:ext uri="{D42A27DB-BD31-4B8C-83A1-F6EECF244321}">
                <p14:modId xmlns:p14="http://schemas.microsoft.com/office/powerpoint/2010/main" val="115624679"/>
              </p:ext>
            </p:extLst>
          </p:nvPr>
        </p:nvGraphicFramePr>
        <p:xfrm>
          <a:off x="3056465" y="3585259"/>
          <a:ext cx="6273802" cy="1469329"/>
        </p:xfrm>
        <a:graphic>
          <a:graphicData uri="http://schemas.openxmlformats.org/drawingml/2006/table">
            <a:tbl>
              <a:tblPr firstRow="1" firstCol="1" bandRow="1">
                <a:tableStyleId>{2D5ABB26-0587-4C30-8999-92F81FD0307C}</a:tableStyleId>
              </a:tblPr>
              <a:tblGrid>
                <a:gridCol w="1715493">
                  <a:extLst>
                    <a:ext uri="{9D8B030D-6E8A-4147-A177-3AD203B41FA5}">
                      <a16:colId xmlns:a16="http://schemas.microsoft.com/office/drawing/2014/main" val="583072314"/>
                    </a:ext>
                  </a:extLst>
                </a:gridCol>
                <a:gridCol w="1038037">
                  <a:extLst>
                    <a:ext uri="{9D8B030D-6E8A-4147-A177-3AD203B41FA5}">
                      <a16:colId xmlns:a16="http://schemas.microsoft.com/office/drawing/2014/main" val="2518786437"/>
                    </a:ext>
                  </a:extLst>
                </a:gridCol>
                <a:gridCol w="593165">
                  <a:extLst>
                    <a:ext uri="{9D8B030D-6E8A-4147-A177-3AD203B41FA5}">
                      <a16:colId xmlns:a16="http://schemas.microsoft.com/office/drawing/2014/main" val="347313220"/>
                    </a:ext>
                  </a:extLst>
                </a:gridCol>
                <a:gridCol w="509497">
                  <a:extLst>
                    <a:ext uri="{9D8B030D-6E8A-4147-A177-3AD203B41FA5}">
                      <a16:colId xmlns:a16="http://schemas.microsoft.com/office/drawing/2014/main" val="4033276536"/>
                    </a:ext>
                  </a:extLst>
                </a:gridCol>
                <a:gridCol w="2417610">
                  <a:extLst>
                    <a:ext uri="{9D8B030D-6E8A-4147-A177-3AD203B41FA5}">
                      <a16:colId xmlns:a16="http://schemas.microsoft.com/office/drawing/2014/main" val="1649795874"/>
                    </a:ext>
                  </a:extLst>
                </a:gridCol>
              </a:tblGrid>
              <a:tr h="0">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Parameter</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Symbol</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Value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Units</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Purpose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9980574"/>
                  </a:ext>
                </a:extLst>
              </a:tr>
              <a:tr h="0">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Cover duration</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r>
                        <a:rPr lang="en-US" sz="1400" kern="100">
                          <a:effectLst/>
                          <a:latin typeface="Times New Roman" panose="02020603050405020304" pitchFamily="18" charset="0"/>
                          <a:cs typeface="Times New Roman" panose="02020603050405020304" pitchFamily="18" charset="0"/>
                        </a:rPr>
                        <a:t>coverDays_R</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15</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r>
                        <a:rPr lang="en-US" sz="1400" kern="100">
                          <a:effectLst/>
                          <a:latin typeface="Times New Roman" panose="02020603050405020304" pitchFamily="18" charset="0"/>
                          <a:cs typeface="Times New Roman" panose="02020603050405020304" pitchFamily="18" charset="0"/>
                        </a:rPr>
                        <a:t>days</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marL="0" marR="0">
                        <a:lnSpc>
                          <a:spcPct val="115000"/>
                        </a:lnSpc>
                        <a:spcAft>
                          <a:spcPts val="800"/>
                        </a:spcAft>
                        <a:buNone/>
                      </a:pPr>
                      <a:r>
                        <a:rPr lang="en-US" sz="1400" kern="100">
                          <a:effectLst/>
                          <a:latin typeface="Times New Roman" panose="02020603050405020304" pitchFamily="18" charset="0"/>
                          <a:cs typeface="Times New Roman" panose="02020603050405020304" pitchFamily="18" charset="0"/>
                        </a:rPr>
                        <a:t>Retailer safety stock policy</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92377714"/>
                  </a:ext>
                </a:extLst>
              </a:tr>
              <a:tr h="0">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Smoothing time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400" kern="100" dirty="0" err="1">
                          <a:effectLst/>
                          <a:latin typeface="Times New Roman" panose="02020603050405020304" pitchFamily="18" charset="0"/>
                          <a:cs typeface="Times New Roman" panose="02020603050405020304" pitchFamily="18" charset="0"/>
                        </a:rPr>
                        <a:t>info_R</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1.5</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400" kern="100">
                          <a:effectLst/>
                          <a:latin typeface="Times New Roman" panose="02020603050405020304" pitchFamily="18" charset="0"/>
                          <a:cs typeface="Times New Roman" panose="02020603050405020304" pitchFamily="18" charset="0"/>
                        </a:rPr>
                        <a:t>days</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400" kern="100">
                          <a:effectLst/>
                          <a:latin typeface="Times New Roman" panose="02020603050405020304" pitchFamily="18" charset="0"/>
                          <a:cs typeface="Times New Roman" panose="02020603050405020304" pitchFamily="18" charset="0"/>
                        </a:rPr>
                        <a:t>Demand forecast delay</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710131333"/>
                  </a:ext>
                </a:extLst>
              </a:tr>
              <a:tr h="0">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Adjustment time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400" kern="100" dirty="0" err="1">
                          <a:effectLst/>
                          <a:latin typeface="Times New Roman" panose="02020603050405020304" pitchFamily="18" charset="0"/>
                          <a:cs typeface="Times New Roman" panose="02020603050405020304" pitchFamily="18" charset="0"/>
                        </a:rPr>
                        <a:t>adj_R</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400" kern="100">
                          <a:effectLst/>
                          <a:latin typeface="Times New Roman" panose="02020603050405020304" pitchFamily="18" charset="0"/>
                          <a:cs typeface="Times New Roman" panose="02020603050405020304" pitchFamily="18" charset="0"/>
                        </a:rPr>
                        <a:t>3</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400" kern="100">
                          <a:effectLst/>
                          <a:latin typeface="Times New Roman" panose="02020603050405020304" pitchFamily="18" charset="0"/>
                          <a:cs typeface="Times New Roman" panose="02020603050405020304" pitchFamily="18" charset="0"/>
                        </a:rPr>
                        <a:t>days</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400" kern="100">
                          <a:effectLst/>
                          <a:latin typeface="Times New Roman" panose="02020603050405020304" pitchFamily="18" charset="0"/>
                          <a:cs typeface="Times New Roman" panose="02020603050405020304" pitchFamily="18" charset="0"/>
                        </a:rPr>
                        <a:t>Speed of inventory correction</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93160585"/>
                  </a:ext>
                </a:extLst>
              </a:tr>
              <a:tr h="0">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Shipment handling time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err="1">
                          <a:effectLst/>
                          <a:latin typeface="Times New Roman" panose="02020603050405020304" pitchFamily="18" charset="0"/>
                          <a:cs typeface="Times New Roman" panose="02020603050405020304" pitchFamily="18" charset="0"/>
                        </a:rPr>
                        <a:t>shipTimeR</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day</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400" kern="100" dirty="0">
                          <a:effectLst/>
                          <a:latin typeface="Times New Roman" panose="02020603050405020304" pitchFamily="18" charset="0"/>
                          <a:cs typeface="Times New Roman" panose="02020603050405020304" pitchFamily="18" charset="0"/>
                        </a:rPr>
                        <a:t>Retailer → Customer release rate</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066323"/>
                  </a:ext>
                </a:extLst>
              </a:tr>
            </a:tbl>
          </a:graphicData>
        </a:graphic>
      </p:graphicFrame>
      <p:sp>
        <p:nvSpPr>
          <p:cNvPr id="4" name="TextBox 3">
            <a:extLst>
              <a:ext uri="{FF2B5EF4-FFF2-40B4-BE49-F238E27FC236}">
                <a16:creationId xmlns:a16="http://schemas.microsoft.com/office/drawing/2014/main" id="{56D8157C-C6E8-5471-8500-BDCC42133C23}"/>
              </a:ext>
            </a:extLst>
          </p:cNvPr>
          <p:cNvSpPr txBox="1"/>
          <p:nvPr/>
        </p:nvSpPr>
        <p:spPr>
          <a:xfrm>
            <a:off x="3536345" y="200225"/>
            <a:ext cx="5570162"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Dataset for Model Development</a:t>
            </a:r>
            <a:endParaRPr lang="en-CA" b="1" dirty="0"/>
          </a:p>
        </p:txBody>
      </p:sp>
      <p:sp>
        <p:nvSpPr>
          <p:cNvPr id="5" name="TextBox 4">
            <a:extLst>
              <a:ext uri="{FF2B5EF4-FFF2-40B4-BE49-F238E27FC236}">
                <a16:creationId xmlns:a16="http://schemas.microsoft.com/office/drawing/2014/main" id="{D370036A-A6C4-5F49-A10D-42113F6476C6}"/>
              </a:ext>
            </a:extLst>
          </p:cNvPr>
          <p:cNvSpPr txBox="1"/>
          <p:nvPr/>
        </p:nvSpPr>
        <p:spPr>
          <a:xfrm rot="19562973">
            <a:off x="1286119" y="4488942"/>
            <a:ext cx="1409360" cy="369332"/>
          </a:xfrm>
          <a:prstGeom prst="rect">
            <a:avLst/>
          </a:prstGeom>
          <a:noFill/>
          <a:ln>
            <a:solidFill>
              <a:srgbClr val="7030A0"/>
            </a:solidFill>
          </a:ln>
        </p:spPr>
        <p:txBody>
          <a:bodyPr wrap="none" rtlCol="0">
            <a:spAutoFit/>
          </a:bodyPr>
          <a:lstStyle/>
          <a:p>
            <a:r>
              <a:rPr lang="en-US" dirty="0">
                <a:latin typeface="Times New Roman" panose="02020603050405020304" pitchFamily="18" charset="0"/>
                <a:cs typeface="Times New Roman" panose="02020603050405020304" pitchFamily="18" charset="0"/>
              </a:rPr>
              <a:t>Retailer Data</a:t>
            </a:r>
          </a:p>
        </p:txBody>
      </p:sp>
      <p:sp>
        <p:nvSpPr>
          <p:cNvPr id="6" name="TextBox 5">
            <a:extLst>
              <a:ext uri="{FF2B5EF4-FFF2-40B4-BE49-F238E27FC236}">
                <a16:creationId xmlns:a16="http://schemas.microsoft.com/office/drawing/2014/main" id="{B3660993-2630-03CF-F279-EAED9BD5420B}"/>
              </a:ext>
            </a:extLst>
          </p:cNvPr>
          <p:cNvSpPr txBox="1"/>
          <p:nvPr/>
        </p:nvSpPr>
        <p:spPr>
          <a:xfrm rot="19698807">
            <a:off x="892218" y="2003016"/>
            <a:ext cx="1943161" cy="369332"/>
          </a:xfrm>
          <a:prstGeom prst="rect">
            <a:avLst/>
          </a:prstGeom>
          <a:noFill/>
          <a:ln>
            <a:solidFill>
              <a:srgbClr val="7030A0"/>
            </a:solidFill>
          </a:ln>
        </p:spPr>
        <p:txBody>
          <a:bodyPr wrap="none" rtlCol="0">
            <a:spAutoFit/>
          </a:bodyPr>
          <a:lstStyle/>
          <a:p>
            <a:r>
              <a:rPr lang="en-US" dirty="0">
                <a:latin typeface="Times New Roman" panose="02020603050405020304" pitchFamily="18" charset="0"/>
                <a:cs typeface="Times New Roman" panose="02020603050405020304" pitchFamily="18" charset="0"/>
              </a:rPr>
              <a:t>Customer Demand</a:t>
            </a:r>
          </a:p>
        </p:txBody>
      </p:sp>
    </p:spTree>
    <p:extLst>
      <p:ext uri="{BB962C8B-B14F-4D97-AF65-F5344CB8AC3E}">
        <p14:creationId xmlns:p14="http://schemas.microsoft.com/office/powerpoint/2010/main" val="3451023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A39F7-1E0C-3C22-784D-7B7D263334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A1B9B7-01B4-95E0-7E0A-3DD316D32E1A}"/>
                  </a:ext>
                </a:extLst>
              </p:cNvPr>
              <p:cNvSpPr txBox="1"/>
              <p:nvPr/>
            </p:nvSpPr>
            <p:spPr>
              <a:xfrm>
                <a:off x="6578600" y="695805"/>
                <a:ext cx="5027859" cy="2092881"/>
              </a:xfrm>
              <a:prstGeom prst="rect">
                <a:avLst/>
              </a:prstGeom>
              <a:noFill/>
            </p:spPr>
            <p:txBody>
              <a:bodyPr wrap="square">
                <a:spAutoFit/>
              </a:bodyPr>
              <a:lstStyle/>
              <a:p>
                <a:pPr>
                  <a:buNone/>
                </a:pPr>
                <a:r>
                  <a:rPr lang="en-CA" dirty="0">
                    <a:latin typeface="Times New Roman" panose="02020603050405020304" pitchFamily="18" charset="0"/>
                    <a:cs typeface="Times New Roman" panose="02020603050405020304" pitchFamily="18" charset="0"/>
                  </a:rPr>
                  <a:t>Retailer</a:t>
                </a:r>
              </a:p>
              <a:p>
                <a:r>
                  <a:rPr lang="en-CA" sz="1600" dirty="0">
                    <a:latin typeface="Times New Roman" panose="02020603050405020304" pitchFamily="18" charset="0"/>
                    <a:cs typeface="Times New Roman" panose="02020603050405020304" pitchFamily="18" charset="0"/>
                  </a:rPr>
                  <a:t>Forecast smoothing (</a:t>
                </a:r>
                <a:r>
                  <a:rPr lang="en-CA" sz="1600" dirty="0" err="1">
                    <a:latin typeface="Times New Roman" panose="02020603050405020304" pitchFamily="18" charset="0"/>
                    <a:cs typeface="Times New Roman" panose="02020603050405020304" pitchFamily="18" charset="0"/>
                  </a:rPr>
                  <a:t>info_R</a:t>
                </a:r>
                <a:r>
                  <a:rPr lang="en-CA" sz="1600" dirty="0">
                    <a:latin typeface="Times New Roman" panose="02020603050405020304" pitchFamily="18" charset="0"/>
                    <a:cs typeface="Times New Roman" panose="02020603050405020304" pitchFamily="18" charset="0"/>
                  </a:rPr>
                  <a:t>=1.5) → demand peaks softened</a:t>
                </a:r>
              </a:p>
              <a:p>
                <a:r>
                  <a:rPr lang="en-CA" sz="1600" dirty="0">
                    <a:latin typeface="Times New Roman" panose="02020603050405020304" pitchFamily="18" charset="0"/>
                    <a:cs typeface="Times New Roman" panose="02020603050405020304" pitchFamily="18" charset="0"/>
                  </a:rPr>
                  <a:t>Tries to reach </a:t>
                </a:r>
                <a:r>
                  <a:rPr lang="en-CA" sz="1600" dirty="0" err="1">
                    <a:latin typeface="Times New Roman" panose="02020603050405020304" pitchFamily="18" charset="0"/>
                    <a:cs typeface="Times New Roman" panose="02020603050405020304" pitchFamily="18" charset="0"/>
                  </a:rPr>
                  <a:t>coverDays_R</a:t>
                </a:r>
                <a:r>
                  <a:rPr lang="en-CA" sz="1600" dirty="0">
                    <a:latin typeface="Times New Roman" panose="02020603050405020304" pitchFamily="18" charset="0"/>
                    <a:cs typeface="Times New Roman" panose="02020603050405020304" pitchFamily="18" charset="0"/>
                  </a:rPr>
                  <a:t> = 60 × </a:t>
                </a:r>
                <a:r>
                  <a:rPr lang="en-CA" sz="1600" dirty="0" err="1">
                    <a:latin typeface="Times New Roman" panose="02020603050405020304" pitchFamily="18" charset="0"/>
                    <a:cs typeface="Times New Roman" panose="02020603050405020304" pitchFamily="18" charset="0"/>
                  </a:rPr>
                  <a:t>Exp_R</a:t>
                </a:r>
                <a:endParaRPr lang="en-CA" sz="1600" dirty="0">
                  <a:latin typeface="Times New Roman" panose="02020603050405020304" pitchFamily="18" charset="0"/>
                  <a:cs typeface="Times New Roman" panose="02020603050405020304" pitchFamily="18" charset="0"/>
                </a:endParaRPr>
              </a:p>
              <a:p>
                <a:r>
                  <a:rPr lang="en-CA" sz="1600" dirty="0">
                    <a:latin typeface="Times New Roman" panose="02020603050405020304" pitchFamily="18" charset="0"/>
                    <a:cs typeface="Times New Roman" panose="02020603050405020304" pitchFamily="18" charset="0"/>
                  </a:rPr>
                  <a:t>Orders aggressively to distributor because:</a:t>
                </a:r>
              </a:p>
              <a:p>
                <a:pPr>
                  <a:buNone/>
                </a:pPr>
                <a14:m>
                  <m:oMathPara xmlns:m="http://schemas.openxmlformats.org/officeDocument/2006/math">
                    <m:oMathParaPr>
                      <m:jc m:val="centerGroup"/>
                    </m:oMathParaPr>
                    <m:oMath xmlns:m="http://schemas.openxmlformats.org/officeDocument/2006/math">
                      <m:sSub>
                        <m:sSubPr>
                          <m:ctrlPr>
                            <a:rPr lang="ar-AE" sz="1600" i="1">
                              <a:latin typeface="Cambria Math" panose="02040503050406030204" pitchFamily="18" charset="0"/>
                            </a:rPr>
                          </m:ctrlPr>
                        </m:sSubPr>
                        <m:e>
                          <m:r>
                            <a:rPr lang="ar-AE" sz="1600" b="0" i="1" smtClean="0">
                              <a:latin typeface="Cambria Math" panose="02040503050406030204" pitchFamily="18" charset="0"/>
                            </a:rPr>
                            <m:t>𝐼</m:t>
                          </m:r>
                        </m:e>
                        <m:sub>
                          <m:r>
                            <a:rPr lang="ar-AE" sz="1600" b="0" i="1" smtClean="0">
                              <a:latin typeface="Cambria Math" panose="02040503050406030204" pitchFamily="18" charset="0"/>
                            </a:rPr>
                            <m:t>𝑅</m:t>
                          </m:r>
                        </m:sub>
                      </m:sSub>
                      <m:r>
                        <a:rPr lang="ar-AE" sz="1600" b="0" i="0" smtClean="0">
                          <a:latin typeface="Cambria Math" panose="02040503050406030204" pitchFamily="18" charset="0"/>
                        </a:rPr>
                        <m:t>&lt;</m:t>
                      </m:r>
                      <m:sSubSup>
                        <m:sSubSupPr>
                          <m:ctrlPr>
                            <a:rPr lang="ar-AE" sz="1600" i="1">
                              <a:latin typeface="Cambria Math" panose="02040503050406030204" pitchFamily="18" charset="0"/>
                            </a:rPr>
                          </m:ctrlPr>
                        </m:sSubSupPr>
                        <m:e>
                          <m:r>
                            <a:rPr lang="ar-AE" sz="1600" b="0" i="1" smtClean="0">
                              <a:latin typeface="Cambria Math" panose="02040503050406030204" pitchFamily="18" charset="0"/>
                            </a:rPr>
                            <m:t>𝐼</m:t>
                          </m:r>
                        </m:e>
                        <m:sub>
                          <m:r>
                            <a:rPr lang="ar-AE" sz="1600" b="0" i="1" smtClean="0">
                              <a:latin typeface="Cambria Math" panose="02040503050406030204" pitchFamily="18" charset="0"/>
                            </a:rPr>
                            <m:t>𝑅</m:t>
                          </m:r>
                        </m:sub>
                        <m:sup>
                          <m:r>
                            <a:rPr lang="ar-AE" sz="1600" b="0" i="0" smtClean="0">
                              <a:latin typeface="Cambria Math" panose="02040503050406030204" pitchFamily="18" charset="0"/>
                            </a:rPr>
                            <m:t>∗</m:t>
                          </m:r>
                        </m:sup>
                      </m:sSubSup>
                      <m:r>
                        <a:rPr lang="ar-AE" sz="1600" b="0" i="0" smtClean="0">
                          <a:latin typeface="Cambria Math" panose="02040503050406030204" pitchFamily="18" charset="0"/>
                        </a:rPr>
                        <m:t>→</m:t>
                      </m:r>
                      <m:r>
                        <m:rPr>
                          <m:nor/>
                        </m:rPr>
                        <a:rPr lang="en-CA" sz="1600" i="1">
                          <a:latin typeface="Times New Roman" panose="02020603050405020304" pitchFamily="18" charset="0"/>
                          <a:cs typeface="Times New Roman" panose="02020603050405020304" pitchFamily="18" charset="0"/>
                        </a:rPr>
                        <m:t>positive</m:t>
                      </m:r>
                      <m:r>
                        <m:rPr>
                          <m:nor/>
                        </m:rPr>
                        <a:rPr lang="en-CA" sz="1600" i="1">
                          <a:latin typeface="Times New Roman" panose="02020603050405020304" pitchFamily="18" charset="0"/>
                          <a:cs typeface="Times New Roman" panose="02020603050405020304" pitchFamily="18" charset="0"/>
                        </a:rPr>
                        <m:t> </m:t>
                      </m:r>
                      <m:r>
                        <m:rPr>
                          <m:nor/>
                        </m:rPr>
                        <a:rPr lang="en-CA" sz="1600" i="1">
                          <a:latin typeface="Times New Roman" panose="02020603050405020304" pitchFamily="18" charset="0"/>
                          <a:cs typeface="Times New Roman" panose="02020603050405020304" pitchFamily="18" charset="0"/>
                        </a:rPr>
                        <m:t>correction</m:t>
                      </m:r>
                    </m:oMath>
                  </m:oMathPara>
                </a14:m>
                <a:endParaRPr lang="en-CA" sz="1600" dirty="0">
                  <a:latin typeface="Times New Roman" panose="02020603050405020304" pitchFamily="18" charset="0"/>
                  <a:cs typeface="Times New Roman" panose="02020603050405020304" pitchFamily="18" charset="0"/>
                </a:endParaRPr>
              </a:p>
              <a:p>
                <a:r>
                  <a:rPr lang="en-CA" sz="1600" dirty="0">
                    <a:latin typeface="Times New Roman" panose="02020603050405020304" pitchFamily="18" charset="0"/>
                    <a:cs typeface="Times New Roman" panose="02020603050405020304" pitchFamily="18" charset="0"/>
                  </a:rPr>
                  <a:t>Retailer stock graph: sharp rise → catching up to target</a:t>
                </a:r>
              </a:p>
              <a:p>
                <a:pPr>
                  <a:buNone/>
                </a:pPr>
                <a:r>
                  <a:rPr lang="en-CA" sz="1600" dirty="0">
                    <a:latin typeface="Times New Roman" panose="02020603050405020304" pitchFamily="18" charset="0"/>
                    <a:cs typeface="Times New Roman" panose="02020603050405020304" pitchFamily="18" charset="0"/>
                  </a:rPr>
                  <a:t>Effect: first amplification of bullwhip begins</a:t>
                </a:r>
                <a:endParaRPr lang="en-CA"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35A1B9B7-01B4-95E0-7E0A-3DD316D32E1A}"/>
                  </a:ext>
                </a:extLst>
              </p:cNvPr>
              <p:cNvSpPr txBox="1">
                <a:spLocks noRot="1" noChangeAspect="1" noMove="1" noResize="1" noEditPoints="1" noAdjustHandles="1" noChangeArrowheads="1" noChangeShapeType="1" noTextEdit="1"/>
              </p:cNvSpPr>
              <p:nvPr/>
            </p:nvSpPr>
            <p:spPr>
              <a:xfrm>
                <a:off x="6578600" y="695805"/>
                <a:ext cx="5027859" cy="2092881"/>
              </a:xfrm>
              <a:prstGeom prst="rect">
                <a:avLst/>
              </a:prstGeom>
              <a:blipFill>
                <a:blip r:embed="rId2"/>
                <a:stretch>
                  <a:fillRect l="-970" t="-1458" b="-29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287A92B-A137-146F-A5E2-4443D9FA6E85}"/>
              </a:ext>
            </a:extLst>
          </p:cNvPr>
          <p:cNvPicPr>
            <a:picLocks noChangeAspect="1"/>
          </p:cNvPicPr>
          <p:nvPr/>
        </p:nvPicPr>
        <p:blipFill>
          <a:blip r:embed="rId3"/>
          <a:stretch>
            <a:fillRect/>
          </a:stretch>
        </p:blipFill>
        <p:spPr>
          <a:xfrm>
            <a:off x="1143582" y="695805"/>
            <a:ext cx="4787124" cy="276172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C18F3E-4859-726A-F95E-2FAD5D04CE66}"/>
                  </a:ext>
                </a:extLst>
              </p:cNvPr>
              <p:cNvSpPr txBox="1"/>
              <p:nvPr/>
            </p:nvSpPr>
            <p:spPr>
              <a:xfrm>
                <a:off x="978288" y="3640390"/>
                <a:ext cx="5117712" cy="2256965"/>
              </a:xfrm>
              <a:prstGeom prst="rect">
                <a:avLst/>
              </a:prstGeom>
              <a:noFill/>
            </p:spPr>
            <p:txBody>
              <a:bodyPr wrap="square">
                <a:spAutoFit/>
              </a:bodyPr>
              <a:lstStyle/>
              <a:p>
                <a:pPr>
                  <a:buNone/>
                </a:pPr>
                <a:r>
                  <a:rPr lang="en-CA" sz="1400" dirty="0">
                    <a:latin typeface="Times New Roman" panose="02020603050405020304" pitchFamily="18" charset="0"/>
                    <a:cs typeface="Times New Roman" panose="02020603050405020304" pitchFamily="18" charset="0"/>
                  </a:rPr>
                  <a:t>Distributor</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Receives large </a:t>
                </a:r>
                <a:r>
                  <a:rPr lang="en-CA" sz="1400" dirty="0" err="1">
                    <a:latin typeface="Times New Roman" panose="02020603050405020304" pitchFamily="18" charset="0"/>
                    <a:cs typeface="Times New Roman" panose="02020603050405020304" pitchFamily="18" charset="0"/>
                  </a:rPr>
                  <a:t>ReDemand</a:t>
                </a:r>
                <a:r>
                  <a:rPr lang="en-CA" sz="1400" dirty="0">
                    <a:latin typeface="Times New Roman" panose="02020603050405020304" pitchFamily="18" charset="0"/>
                    <a:cs typeface="Times New Roman" panose="02020603050405020304" pitchFamily="18" charset="0"/>
                  </a:rPr>
                  <a:t> from Retailer</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Its desired inventory:</a:t>
                </a:r>
              </a:p>
              <a:p>
                <a:pPr>
                  <a:buNone/>
                </a:pPr>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𝐷𝑒𝑠𝐼𝑛</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𝑣</m:t>
                          </m:r>
                        </m:e>
                        <m:sub>
                          <m:r>
                            <a:rPr lang="ar-AE" sz="1400" b="0" i="1" smtClean="0">
                              <a:latin typeface="Cambria Math" panose="02040503050406030204" pitchFamily="18" charset="0"/>
                            </a:rPr>
                            <m:t>𝐷</m:t>
                          </m:r>
                        </m:sub>
                      </m:sSub>
                      <m:r>
                        <a:rPr lang="ar-AE" sz="1400" b="0" i="0" smtClean="0">
                          <a:latin typeface="Cambria Math" panose="02040503050406030204" pitchFamily="18" charset="0"/>
                        </a:rPr>
                        <m:t>=</m:t>
                      </m:r>
                      <m:r>
                        <a:rPr lang="ar-AE" sz="1400" b="0" i="1" smtClean="0">
                          <a:latin typeface="Cambria Math" panose="02040503050406030204" pitchFamily="18" charset="0"/>
                        </a:rPr>
                        <m:t>𝐸𝑥</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𝑝</m:t>
                          </m:r>
                        </m:e>
                        <m:sub>
                          <m:r>
                            <a:rPr lang="ar-AE" sz="1400" b="0" i="1" smtClean="0">
                              <a:latin typeface="Cambria Math" panose="02040503050406030204" pitchFamily="18" charset="0"/>
                            </a:rPr>
                            <m:t>𝐷</m:t>
                          </m:r>
                        </m:sub>
                      </m:sSub>
                      <m:r>
                        <a:rPr lang="ar-AE" sz="1400" b="0" i="0" smtClean="0">
                          <a:latin typeface="Cambria Math" panose="02040503050406030204" pitchFamily="18" charset="0"/>
                        </a:rPr>
                        <m:t>×</m:t>
                      </m:r>
                      <m:r>
                        <a:rPr lang="ar-AE" sz="1400" b="0" i="1" smtClean="0">
                          <a:latin typeface="Cambria Math" panose="02040503050406030204" pitchFamily="18" charset="0"/>
                        </a:rPr>
                        <m:t>𝑐𝑜𝑣𝑒𝑟𝐷𝑎𝑦</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𝑠</m:t>
                          </m:r>
                        </m:e>
                        <m:sub>
                          <m:r>
                            <a:rPr lang="ar-AE" sz="1400" b="0" i="1" smtClean="0">
                              <a:latin typeface="Cambria Math" panose="02040503050406030204" pitchFamily="18" charset="0"/>
                            </a:rPr>
                            <m:t>𝐷</m:t>
                          </m:r>
                        </m:sub>
                      </m:sSub>
                      <m:r>
                        <a:rPr lang="ar-AE" sz="1400" b="0" i="0" smtClean="0">
                          <a:latin typeface="Cambria Math" panose="02040503050406030204" pitchFamily="18" charset="0"/>
                        </a:rPr>
                        <m:t>=</m:t>
                      </m:r>
                      <m:r>
                        <a:rPr lang="ar-AE" sz="1400" b="0" i="0" smtClean="0">
                          <a:latin typeface="Cambria Math" panose="02040503050406030204" pitchFamily="18" charset="0"/>
                        </a:rPr>
                        <m:t>90</m:t>
                      </m:r>
                      <m:r>
                        <a:rPr lang="ar-AE" sz="1400" b="0" i="0" smtClean="0">
                          <a:latin typeface="Cambria Math" panose="02040503050406030204" pitchFamily="18" charset="0"/>
                        </a:rPr>
                        <m:t>×</m:t>
                      </m:r>
                      <m:r>
                        <a:rPr lang="ar-AE" sz="1400" b="0" i="1" smtClean="0">
                          <a:latin typeface="Cambria Math" panose="02040503050406030204" pitchFamily="18" charset="0"/>
                        </a:rPr>
                        <m:t>𝐸𝑥</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𝑝</m:t>
                          </m:r>
                        </m:e>
                        <m:sub>
                          <m:r>
                            <a:rPr lang="ar-AE" sz="1400" b="0" i="1" smtClean="0">
                              <a:latin typeface="Cambria Math" panose="02040503050406030204" pitchFamily="18" charset="0"/>
                            </a:rPr>
                            <m:t>𝐷</m:t>
                          </m:r>
                        </m:sub>
                      </m:sSub>
                    </m:oMath>
                  </m:oMathPara>
                </a14:m>
                <a:endParaRPr lang="ar-AE"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Correction term:</a:t>
                </a:r>
              </a:p>
              <a:p>
                <a:pPr>
                  <a:buNone/>
                </a:pPr>
                <a14:m>
                  <m:oMathPara xmlns:m="http://schemas.openxmlformats.org/officeDocument/2006/math">
                    <m:oMathParaPr>
                      <m:jc m:val="centerGroup"/>
                    </m:oMathParaPr>
                    <m:oMath xmlns:m="http://schemas.openxmlformats.org/officeDocument/2006/math">
                      <m:f>
                        <m:fPr>
                          <m:ctrlPr>
                            <a:rPr lang="ar-AE" sz="1400" i="1">
                              <a:latin typeface="Cambria Math" panose="02040503050406030204" pitchFamily="18" charset="0"/>
                            </a:rPr>
                          </m:ctrlPr>
                        </m:fPr>
                        <m:num>
                          <m:r>
                            <a:rPr lang="ar-AE" sz="1400" b="0" i="1" smtClean="0">
                              <a:latin typeface="Cambria Math" panose="02040503050406030204" pitchFamily="18" charset="0"/>
                            </a:rPr>
                            <m:t>𝐷𝑒𝑠𝐼𝑛</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𝑣</m:t>
                              </m:r>
                            </m:e>
                            <m:sub>
                              <m:r>
                                <a:rPr lang="ar-AE" sz="1400" b="0" i="1" smtClean="0">
                                  <a:latin typeface="Cambria Math" panose="02040503050406030204" pitchFamily="18" charset="0"/>
                                </a:rPr>
                                <m:t>𝐷</m:t>
                              </m:r>
                            </m:sub>
                          </m:sSub>
                          <m:r>
                            <a:rPr lang="ar-AE" sz="1400" b="0" i="0" smtClean="0">
                              <a:latin typeface="Cambria Math" panose="02040503050406030204" pitchFamily="18" charset="0"/>
                            </a:rPr>
                            <m:t>−</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𝐼</m:t>
                              </m:r>
                            </m:e>
                            <m:sub>
                              <m:r>
                                <a:rPr lang="ar-AE" sz="1400" b="0" i="1" smtClean="0">
                                  <a:latin typeface="Cambria Math" panose="02040503050406030204" pitchFamily="18" charset="0"/>
                                </a:rPr>
                                <m:t>𝐷</m:t>
                              </m:r>
                            </m:sub>
                          </m:sSub>
                        </m:num>
                        <m:den>
                          <m:r>
                            <a:rPr lang="ar-AE" sz="1400" b="0" i="1" smtClean="0">
                              <a:latin typeface="Cambria Math" panose="02040503050406030204" pitchFamily="18" charset="0"/>
                            </a:rPr>
                            <m:t>𝑎𝑑</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𝑗</m:t>
                              </m:r>
                            </m:e>
                            <m:sub>
                              <m:r>
                                <a:rPr lang="ar-AE" sz="1400" b="0" i="1" smtClean="0">
                                  <a:latin typeface="Cambria Math" panose="02040503050406030204" pitchFamily="18" charset="0"/>
                                </a:rPr>
                                <m:t>𝐷</m:t>
                              </m:r>
                            </m:sub>
                          </m:sSub>
                        </m:den>
                      </m:f>
                    </m:oMath>
                  </m:oMathPara>
                </a14:m>
                <a:endParaRPr lang="ar-AE"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is much bigger because target stock is large → spike in order to factory</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Distributor stock rises then starts oscillating → bullwhip visible</a:t>
                </a:r>
              </a:p>
            </p:txBody>
          </p:sp>
        </mc:Choice>
        <mc:Fallback xmlns="">
          <p:sp>
            <p:nvSpPr>
              <p:cNvPr id="7" name="TextBox 6">
                <a:extLst>
                  <a:ext uri="{FF2B5EF4-FFF2-40B4-BE49-F238E27FC236}">
                    <a16:creationId xmlns:a16="http://schemas.microsoft.com/office/drawing/2014/main" id="{59C18F3E-4859-726A-F95E-2FAD5D04CE66}"/>
                  </a:ext>
                </a:extLst>
              </p:cNvPr>
              <p:cNvSpPr txBox="1">
                <a:spLocks noRot="1" noChangeAspect="1" noMove="1" noResize="1" noEditPoints="1" noAdjustHandles="1" noChangeArrowheads="1" noChangeShapeType="1" noTextEdit="1"/>
              </p:cNvSpPr>
              <p:nvPr/>
            </p:nvSpPr>
            <p:spPr>
              <a:xfrm>
                <a:off x="978288" y="3640390"/>
                <a:ext cx="5117712" cy="2256965"/>
              </a:xfrm>
              <a:prstGeom prst="rect">
                <a:avLst/>
              </a:prstGeom>
              <a:blipFill>
                <a:blip r:embed="rId4"/>
                <a:stretch>
                  <a:fillRect l="-357" t="-541" b="-21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D24701-D317-D33B-710A-572A0BD28D89}"/>
                  </a:ext>
                </a:extLst>
              </p:cNvPr>
              <p:cNvSpPr txBox="1"/>
              <p:nvPr/>
            </p:nvSpPr>
            <p:spPr>
              <a:xfrm>
                <a:off x="6214532" y="4226956"/>
                <a:ext cx="5901267" cy="1827488"/>
              </a:xfrm>
              <a:prstGeom prst="rect">
                <a:avLst/>
              </a:prstGeom>
              <a:noFill/>
            </p:spPr>
            <p:txBody>
              <a:bodyPr wrap="square">
                <a:spAutoFit/>
              </a:bodyPr>
              <a:lstStyle/>
              <a:p>
                <a:pPr>
                  <a:buNone/>
                </a:pPr>
                <a:r>
                  <a:rPr lang="en-CA" sz="1400" dirty="0">
                    <a:latin typeface="Times New Roman" panose="02020603050405020304" pitchFamily="18" charset="0"/>
                    <a:cs typeface="Times New Roman" panose="02020603050405020304" pitchFamily="18" charset="0"/>
                  </a:rPr>
                  <a:t>Factory (PSTK)</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Receives amplified </a:t>
                </a:r>
                <a:r>
                  <a:rPr lang="en-CA" sz="1400" dirty="0" err="1">
                    <a:latin typeface="Times New Roman" panose="02020603050405020304" pitchFamily="18" charset="0"/>
                    <a:cs typeface="Times New Roman" panose="02020603050405020304" pitchFamily="18" charset="0"/>
                  </a:rPr>
                  <a:t>DDmnd</a:t>
                </a:r>
                <a:r>
                  <a:rPr lang="en-CA" sz="1400" dirty="0">
                    <a:latin typeface="Times New Roman" panose="02020603050405020304" pitchFamily="18" charset="0"/>
                    <a:cs typeface="Times New Roman" panose="02020603050405020304" pitchFamily="18" charset="0"/>
                  </a:rPr>
                  <a:t> signal</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Produces based on:</a:t>
                </a:r>
              </a:p>
              <a:p>
                <a:pPr>
                  <a:buNone/>
                </a:pPr>
                <a14:m>
                  <m:oMathPara xmlns:m="http://schemas.openxmlformats.org/officeDocument/2006/math">
                    <m:oMathParaPr>
                      <m:jc m:val="centerGroup"/>
                    </m:oMathParaPr>
                    <m:oMath xmlns:m="http://schemas.openxmlformats.org/officeDocument/2006/math">
                      <m:r>
                        <m:rPr>
                          <m:nor/>
                        </m:rPr>
                        <a:rPr lang="en-CA" sz="1400">
                          <a:latin typeface="Times New Roman" panose="02020603050405020304" pitchFamily="18" charset="0"/>
                          <a:cs typeface="Times New Roman" panose="02020603050405020304" pitchFamily="18" charset="0"/>
                        </a:rPr>
                        <m:t>ProdRate</m:t>
                      </m:r>
                      <m:r>
                        <a:rPr lang="en-CA" sz="1400" b="0" i="0" smtClean="0">
                          <a:latin typeface="Cambria Math" panose="02040503050406030204" pitchFamily="18" charset="0"/>
                        </a:rPr>
                        <m:t>≈</m:t>
                      </m:r>
                      <m:r>
                        <a:rPr lang="en-CA" sz="1400" b="0" i="1" smtClean="0">
                          <a:latin typeface="Cambria Math" panose="02040503050406030204" pitchFamily="18" charset="0"/>
                        </a:rPr>
                        <m:t>𝐸𝑥</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𝑝</m:t>
                          </m:r>
                        </m:e>
                        <m:sub>
                          <m:r>
                            <a:rPr lang="ar-AE" sz="1400" b="0" i="1" smtClean="0">
                              <a:latin typeface="Cambria Math" panose="02040503050406030204" pitchFamily="18" charset="0"/>
                            </a:rPr>
                            <m:t>𝐹</m:t>
                          </m:r>
                        </m:sub>
                      </m:sSub>
                      <m:r>
                        <a:rPr lang="ar-AE" sz="1400" b="0" i="0" smtClean="0">
                          <a:latin typeface="Cambria Math" panose="02040503050406030204" pitchFamily="18" charset="0"/>
                        </a:rPr>
                        <m:t>+</m:t>
                      </m:r>
                      <m:f>
                        <m:fPr>
                          <m:ctrlPr>
                            <a:rPr lang="ar-AE" sz="1400" i="1">
                              <a:latin typeface="Cambria Math" panose="02040503050406030204" pitchFamily="18" charset="0"/>
                            </a:rPr>
                          </m:ctrlPr>
                        </m:fPr>
                        <m:num>
                          <m:r>
                            <a:rPr lang="ar-AE" sz="1400" b="0" i="1" smtClean="0">
                              <a:latin typeface="Cambria Math" panose="02040503050406030204" pitchFamily="18" charset="0"/>
                            </a:rPr>
                            <m:t>𝐷𝑒𝑠𝐼𝑛</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𝑣</m:t>
                              </m:r>
                            </m:e>
                            <m:sub>
                              <m:r>
                                <a:rPr lang="ar-AE" sz="1400" b="0" i="1" smtClean="0">
                                  <a:latin typeface="Cambria Math" panose="02040503050406030204" pitchFamily="18" charset="0"/>
                                </a:rPr>
                                <m:t>𝐹</m:t>
                              </m:r>
                            </m:sub>
                          </m:sSub>
                          <m:r>
                            <a:rPr lang="ar-AE" sz="1400" b="0" i="0" smtClean="0">
                              <a:latin typeface="Cambria Math" panose="02040503050406030204" pitchFamily="18" charset="0"/>
                            </a:rPr>
                            <m:t>−</m:t>
                          </m:r>
                          <m:r>
                            <a:rPr lang="ar-AE" sz="1400" b="0" i="1" smtClean="0">
                              <a:latin typeface="Cambria Math" panose="02040503050406030204" pitchFamily="18" charset="0"/>
                            </a:rPr>
                            <m:t>𝑃𝑆𝑇𝐾</m:t>
                          </m:r>
                        </m:num>
                        <m:den>
                          <m:r>
                            <a:rPr lang="ar-AE" sz="1400" b="0" i="1" smtClean="0">
                              <a:latin typeface="Cambria Math" panose="02040503050406030204" pitchFamily="18" charset="0"/>
                            </a:rPr>
                            <m:t>𝑎𝑑</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𝑗</m:t>
                              </m:r>
                            </m:e>
                            <m:sub>
                              <m:r>
                                <a:rPr lang="ar-AE" sz="1400" b="0" i="1" smtClean="0">
                                  <a:latin typeface="Cambria Math" panose="02040503050406030204" pitchFamily="18" charset="0"/>
                                </a:rPr>
                                <m:t>𝐹</m:t>
                              </m:r>
                            </m:sub>
                          </m:sSub>
                        </m:den>
                      </m:f>
                    </m:oMath>
                  </m:oMathPara>
                </a14:m>
                <a:endParaRPr lang="ar-AE"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Reaches its target (</a:t>
                </a:r>
                <a:r>
                  <a:rPr lang="en-CA" sz="1400" dirty="0" err="1">
                    <a:latin typeface="Times New Roman" panose="02020603050405020304" pitchFamily="18" charset="0"/>
                    <a:cs typeface="Times New Roman" panose="02020603050405020304" pitchFamily="18" charset="0"/>
                  </a:rPr>
                  <a:t>coverDays_F</a:t>
                </a:r>
                <a:r>
                  <a:rPr lang="en-CA" sz="1400" dirty="0">
                    <a:latin typeface="Times New Roman" panose="02020603050405020304" pitchFamily="18" charset="0"/>
                    <a:cs typeface="Times New Roman" panose="02020603050405020304" pitchFamily="18" charset="0"/>
                  </a:rPr>
                  <a:t>=100) → huge jump in PSTK graph</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Then levels off once steady-state reached</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Factory shows largest swing in inventory → classic bullwhip pattern</a:t>
                </a:r>
              </a:p>
            </p:txBody>
          </p:sp>
        </mc:Choice>
        <mc:Fallback xmlns="">
          <p:sp>
            <p:nvSpPr>
              <p:cNvPr id="8" name="TextBox 7">
                <a:extLst>
                  <a:ext uri="{FF2B5EF4-FFF2-40B4-BE49-F238E27FC236}">
                    <a16:creationId xmlns:a16="http://schemas.microsoft.com/office/drawing/2014/main" id="{0AD24701-D317-D33B-710A-572A0BD28D89}"/>
                  </a:ext>
                </a:extLst>
              </p:cNvPr>
              <p:cNvSpPr txBox="1">
                <a:spLocks noRot="1" noChangeAspect="1" noMove="1" noResize="1" noEditPoints="1" noAdjustHandles="1" noChangeArrowheads="1" noChangeShapeType="1" noTextEdit="1"/>
              </p:cNvSpPr>
              <p:nvPr/>
            </p:nvSpPr>
            <p:spPr>
              <a:xfrm>
                <a:off x="6214532" y="4226956"/>
                <a:ext cx="5901267" cy="1827488"/>
              </a:xfrm>
              <a:prstGeom prst="rect">
                <a:avLst/>
              </a:prstGeom>
              <a:blipFill>
                <a:blip r:embed="rId5"/>
                <a:stretch>
                  <a:fillRect l="-310" t="-333" b="-2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51160FF-202E-A98C-89D5-AE727BBCA162}"/>
              </a:ext>
            </a:extLst>
          </p:cNvPr>
          <p:cNvSpPr txBox="1"/>
          <p:nvPr/>
        </p:nvSpPr>
        <p:spPr>
          <a:xfrm>
            <a:off x="2927349" y="41660"/>
            <a:ext cx="6301317"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60 days window→ Initial demand shock travels upstream</a:t>
            </a:r>
            <a:endParaRPr lang="en-CA"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97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1E8844-89E3-5988-F72D-477DF70660B5}"/>
              </a:ext>
            </a:extLst>
          </p:cNvPr>
          <p:cNvGrpSpPr/>
          <p:nvPr/>
        </p:nvGrpSpPr>
        <p:grpSpPr>
          <a:xfrm>
            <a:off x="935993" y="567267"/>
            <a:ext cx="11101377" cy="5977465"/>
            <a:chOff x="978328" y="304799"/>
            <a:chExt cx="10791948" cy="5752818"/>
          </a:xfrm>
        </p:grpSpPr>
        <p:pic>
          <p:nvPicPr>
            <p:cNvPr id="3" name="Picture 2">
              <a:extLst>
                <a:ext uri="{FF2B5EF4-FFF2-40B4-BE49-F238E27FC236}">
                  <a16:creationId xmlns:a16="http://schemas.microsoft.com/office/drawing/2014/main" id="{CB82C5F4-DE4F-4FA4-F90A-67F012E44F69}"/>
                </a:ext>
              </a:extLst>
            </p:cNvPr>
            <p:cNvPicPr>
              <a:picLocks noChangeAspect="1"/>
            </p:cNvPicPr>
            <p:nvPr/>
          </p:nvPicPr>
          <p:blipFill>
            <a:blip r:embed="rId2"/>
            <a:stretch>
              <a:fillRect/>
            </a:stretch>
          </p:blipFill>
          <p:spPr>
            <a:xfrm>
              <a:off x="978328" y="304799"/>
              <a:ext cx="5744206" cy="5317067"/>
            </a:xfrm>
            <a:prstGeom prst="rect">
              <a:avLst/>
            </a:prstGeom>
          </p:spPr>
        </p:pic>
        <p:pic>
          <p:nvPicPr>
            <p:cNvPr id="4" name="Picture 3">
              <a:extLst>
                <a:ext uri="{FF2B5EF4-FFF2-40B4-BE49-F238E27FC236}">
                  <a16:creationId xmlns:a16="http://schemas.microsoft.com/office/drawing/2014/main" id="{BF048D10-B18A-7777-06F7-B7E20422EC42}"/>
                </a:ext>
              </a:extLst>
            </p:cNvPr>
            <p:cNvPicPr>
              <a:picLocks noChangeAspect="1"/>
            </p:cNvPicPr>
            <p:nvPr/>
          </p:nvPicPr>
          <p:blipFill>
            <a:blip r:embed="rId3"/>
            <a:stretch>
              <a:fillRect/>
            </a:stretch>
          </p:blipFill>
          <p:spPr>
            <a:xfrm>
              <a:off x="6555883" y="1031553"/>
              <a:ext cx="5214393" cy="418047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7ED783-1677-4ACD-4504-BA77EE732D52}"/>
                    </a:ext>
                  </a:extLst>
                </p:cNvPr>
                <p:cNvSpPr txBox="1"/>
                <p:nvPr/>
              </p:nvSpPr>
              <p:spPr>
                <a:xfrm>
                  <a:off x="4080934" y="5688285"/>
                  <a:ext cx="6096000" cy="369332"/>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a14:m>
                  <a:r>
                    <a:rPr lang="en-US" sz="1800" dirty="0">
                      <a:effectLst/>
                      <a:latin typeface="Times New Roman" panose="02020603050405020304" pitchFamily="18" charset="0"/>
                      <a:ea typeface="Times New Roman" panose="02020603050405020304" pitchFamily="18" charset="0"/>
                    </a:rPr>
                    <a:t> = retailer, distributor, factory inventory.</a:t>
                  </a:r>
                  <a:endParaRPr lang="en-US" dirty="0"/>
                </a:p>
              </p:txBody>
            </p:sp>
          </mc:Choice>
          <mc:Fallback xmlns="">
            <p:sp>
              <p:nvSpPr>
                <p:cNvPr id="5" name="TextBox 4">
                  <a:extLst>
                    <a:ext uri="{FF2B5EF4-FFF2-40B4-BE49-F238E27FC236}">
                      <a16:creationId xmlns:a16="http://schemas.microsoft.com/office/drawing/2014/main" id="{BD7ED783-1677-4ACD-4504-BA77EE732D52}"/>
                    </a:ext>
                  </a:extLst>
                </p:cNvPr>
                <p:cNvSpPr txBox="1">
                  <a:spLocks noRot="1" noChangeAspect="1" noMove="1" noResize="1" noEditPoints="1" noAdjustHandles="1" noChangeArrowheads="1" noChangeShapeType="1" noTextEdit="1"/>
                </p:cNvSpPr>
                <p:nvPr/>
              </p:nvSpPr>
              <p:spPr>
                <a:xfrm>
                  <a:off x="4080934" y="5688285"/>
                  <a:ext cx="6096000" cy="369332"/>
                </a:xfrm>
                <a:prstGeom prst="rect">
                  <a:avLst/>
                </a:prstGeom>
                <a:blipFill>
                  <a:blip r:embed="rId4"/>
                  <a:stretch>
                    <a:fillRect t="-11290" b="-2096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D9180CA-294E-8C23-F67B-06F94E69C630}"/>
                </a:ext>
              </a:extLst>
            </p:cNvPr>
            <p:cNvSpPr txBox="1"/>
            <p:nvPr/>
          </p:nvSpPr>
          <p:spPr>
            <a:xfrm>
              <a:off x="5271461" y="2032856"/>
              <a:ext cx="579005" cy="261610"/>
            </a:xfrm>
            <a:prstGeom prst="rect">
              <a:avLst/>
            </a:prstGeom>
            <a:solidFill>
              <a:schemeClr val="bg2">
                <a:lumMod val="75000"/>
              </a:schemeClr>
            </a:solidFill>
          </p:spPr>
          <p:txBody>
            <a:bodyPr wrap="none" rtlCol="0">
              <a:spAutoFit/>
            </a:bodyPr>
            <a:lstStyle/>
            <a:p>
              <a:r>
                <a:rPr lang="en-US" sz="1100" dirty="0"/>
                <a:t>30*9.5</a:t>
              </a:r>
            </a:p>
          </p:txBody>
        </p:sp>
        <p:cxnSp>
          <p:nvCxnSpPr>
            <p:cNvPr id="7" name="Straight Arrow Connector 6">
              <a:extLst>
                <a:ext uri="{FF2B5EF4-FFF2-40B4-BE49-F238E27FC236}">
                  <a16:creationId xmlns:a16="http://schemas.microsoft.com/office/drawing/2014/main" id="{79BD565E-F199-4A2B-A668-1DD34A745FC7}"/>
                </a:ext>
              </a:extLst>
            </p:cNvPr>
            <p:cNvCxnSpPr>
              <a:cxnSpLocks/>
            </p:cNvCxnSpPr>
            <p:nvPr/>
          </p:nvCxnSpPr>
          <p:spPr>
            <a:xfrm flipH="1">
              <a:off x="4597400" y="2184400"/>
              <a:ext cx="635000" cy="22013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9C01D2-8516-E6C1-8BB7-9A6C188C3B14}"/>
                </a:ext>
              </a:extLst>
            </p:cNvPr>
            <p:cNvSpPr txBox="1"/>
            <p:nvPr/>
          </p:nvSpPr>
          <p:spPr>
            <a:xfrm>
              <a:off x="5524133" y="2844793"/>
              <a:ext cx="849913" cy="276999"/>
            </a:xfrm>
            <a:prstGeom prst="rect">
              <a:avLst/>
            </a:prstGeom>
            <a:solidFill>
              <a:schemeClr val="bg2">
                <a:lumMod val="75000"/>
              </a:schemeClr>
            </a:solidFill>
          </p:spPr>
          <p:txBody>
            <a:bodyPr wrap="none" rtlCol="0">
              <a:spAutoFit/>
            </a:bodyPr>
            <a:lstStyle/>
            <a:p>
              <a:r>
                <a:rPr lang="en-US" sz="1200" dirty="0"/>
                <a:t>60*14.945</a:t>
              </a:r>
            </a:p>
          </p:txBody>
        </p:sp>
        <p:cxnSp>
          <p:nvCxnSpPr>
            <p:cNvPr id="9" name="Straight Arrow Connector 8">
              <a:extLst>
                <a:ext uri="{FF2B5EF4-FFF2-40B4-BE49-F238E27FC236}">
                  <a16:creationId xmlns:a16="http://schemas.microsoft.com/office/drawing/2014/main" id="{731C206D-6660-A811-A9B9-3CFDF26C40BB}"/>
                </a:ext>
              </a:extLst>
            </p:cNvPr>
            <p:cNvCxnSpPr>
              <a:cxnSpLocks/>
            </p:cNvCxnSpPr>
            <p:nvPr/>
          </p:nvCxnSpPr>
          <p:spPr>
            <a:xfrm flipH="1">
              <a:off x="4725754" y="3121792"/>
              <a:ext cx="1141646" cy="49713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FEDBADA-FBDD-FBCF-5A93-2F79BC21761B}"/>
                </a:ext>
              </a:extLst>
            </p:cNvPr>
            <p:cNvCxnSpPr>
              <a:cxnSpLocks/>
            </p:cNvCxnSpPr>
            <p:nvPr/>
          </p:nvCxnSpPr>
          <p:spPr>
            <a:xfrm rot="10800000" flipV="1">
              <a:off x="2109554" y="3897863"/>
              <a:ext cx="1175842" cy="660400"/>
            </a:xfrm>
            <a:prstGeom prst="bentConnector3">
              <a:avLst>
                <a:gd name="adj1" fmla="val -10484"/>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574D5D4-818B-C7B1-84CB-D6F0001E2580}"/>
                </a:ext>
              </a:extLst>
            </p:cNvPr>
            <p:cNvCxnSpPr>
              <a:cxnSpLocks/>
            </p:cNvCxnSpPr>
            <p:nvPr/>
          </p:nvCxnSpPr>
          <p:spPr>
            <a:xfrm rot="10800000" flipV="1">
              <a:off x="1936501" y="2573866"/>
              <a:ext cx="995439" cy="685800"/>
            </a:xfrm>
            <a:prstGeom prst="bentConnector3">
              <a:avLst>
                <a:gd name="adj1" fmla="val -21446"/>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A620D2B7-2DCC-E2CC-846D-800AA2888763}"/>
                </a:ext>
              </a:extLst>
            </p:cNvPr>
            <p:cNvCxnSpPr>
              <a:cxnSpLocks/>
            </p:cNvCxnSpPr>
            <p:nvPr/>
          </p:nvCxnSpPr>
          <p:spPr>
            <a:xfrm>
              <a:off x="2697475" y="4730231"/>
              <a:ext cx="414867" cy="389467"/>
            </a:xfrm>
            <a:prstGeom prst="bentConnector3">
              <a:avLst>
                <a:gd name="adj1" fmla="val 98979"/>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FA77734-F7E1-17F8-F317-FEF4BFDD357D}"/>
                </a:ext>
              </a:extLst>
            </p:cNvPr>
            <p:cNvCxnSpPr>
              <a:cxnSpLocks/>
            </p:cNvCxnSpPr>
            <p:nvPr/>
          </p:nvCxnSpPr>
          <p:spPr>
            <a:xfrm>
              <a:off x="2446353" y="2159001"/>
              <a:ext cx="414867" cy="389467"/>
            </a:xfrm>
            <a:prstGeom prst="bentConnector3">
              <a:avLst>
                <a:gd name="adj1" fmla="val 98979"/>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70BEDC-AB46-3B1A-7BB5-C269F7F73DAB}"/>
                </a:ext>
              </a:extLst>
            </p:cNvPr>
            <p:cNvCxnSpPr>
              <a:cxnSpLocks/>
              <a:stCxn id="15" idx="2"/>
            </p:cNvCxnSpPr>
            <p:nvPr/>
          </p:nvCxnSpPr>
          <p:spPr>
            <a:xfrm>
              <a:off x="1637259" y="1744780"/>
              <a:ext cx="123808" cy="31713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ACD7B4-37D6-ECDB-E37B-CC698C8C2CBA}"/>
                </a:ext>
              </a:extLst>
            </p:cNvPr>
            <p:cNvSpPr txBox="1"/>
            <p:nvPr/>
          </p:nvSpPr>
          <p:spPr>
            <a:xfrm>
              <a:off x="1158172" y="1328909"/>
              <a:ext cx="958173" cy="415871"/>
            </a:xfrm>
            <a:prstGeom prst="rect">
              <a:avLst/>
            </a:prstGeom>
            <a:solidFill>
              <a:schemeClr val="bg2">
                <a:lumMod val="75000"/>
              </a:schemeClr>
            </a:solidFill>
          </p:spPr>
          <p:txBody>
            <a:bodyPr wrap="square" rtlCol="0">
              <a:spAutoFit/>
            </a:bodyPr>
            <a:lstStyle/>
            <a:p>
              <a:r>
                <a:rPr lang="en-US" sz="1100" dirty="0"/>
                <a:t>Customer </a:t>
              </a:r>
              <a:r>
                <a:rPr lang="en-US" sz="1100" dirty="0" err="1"/>
                <a:t>ini</a:t>
              </a:r>
              <a:r>
                <a:rPr lang="en-US" sz="1100" dirty="0"/>
                <a:t> Demand</a:t>
              </a:r>
            </a:p>
          </p:txBody>
        </p:sp>
        <p:sp>
          <p:nvSpPr>
            <p:cNvPr id="16" name="TextBox 15">
              <a:extLst>
                <a:ext uri="{FF2B5EF4-FFF2-40B4-BE49-F238E27FC236}">
                  <a16:creationId xmlns:a16="http://schemas.microsoft.com/office/drawing/2014/main" id="{E410621C-E5AE-4ECA-D8A8-FBD316DB9EBD}"/>
                </a:ext>
              </a:extLst>
            </p:cNvPr>
            <p:cNvSpPr txBox="1"/>
            <p:nvPr/>
          </p:nvSpPr>
          <p:spPr>
            <a:xfrm>
              <a:off x="2460586" y="1522221"/>
              <a:ext cx="1362874" cy="261610"/>
            </a:xfrm>
            <a:prstGeom prst="rect">
              <a:avLst/>
            </a:prstGeom>
            <a:solidFill>
              <a:schemeClr val="bg2">
                <a:lumMod val="75000"/>
              </a:schemeClr>
            </a:solidFill>
          </p:spPr>
          <p:txBody>
            <a:bodyPr wrap="none" rtlCol="0">
              <a:spAutoFit/>
            </a:bodyPr>
            <a:lstStyle/>
            <a:p>
              <a:r>
                <a:rPr lang="en-US" sz="1100" dirty="0"/>
                <a:t>Forecasted  Demand</a:t>
              </a:r>
            </a:p>
          </p:txBody>
        </p:sp>
        <p:cxnSp>
          <p:nvCxnSpPr>
            <p:cNvPr id="17" name="Straight Arrow Connector 16">
              <a:extLst>
                <a:ext uri="{FF2B5EF4-FFF2-40B4-BE49-F238E27FC236}">
                  <a16:creationId xmlns:a16="http://schemas.microsoft.com/office/drawing/2014/main" id="{F9DC3B83-8B5C-1D15-F9D5-B9BEFB0D8856}"/>
                </a:ext>
              </a:extLst>
            </p:cNvPr>
            <p:cNvCxnSpPr>
              <a:cxnSpLocks/>
            </p:cNvCxnSpPr>
            <p:nvPr/>
          </p:nvCxnSpPr>
          <p:spPr>
            <a:xfrm flipH="1">
              <a:off x="2434220" y="1783831"/>
              <a:ext cx="351313" cy="2780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66546F4-3DBB-50DA-7466-3B5EC19AB6F6}"/>
                </a:ext>
              </a:extLst>
            </p:cNvPr>
            <p:cNvSpPr txBox="1"/>
            <p:nvPr/>
          </p:nvSpPr>
          <p:spPr>
            <a:xfrm>
              <a:off x="2890960" y="2196207"/>
              <a:ext cx="1072730" cy="261610"/>
            </a:xfrm>
            <a:prstGeom prst="rect">
              <a:avLst/>
            </a:prstGeom>
            <a:solidFill>
              <a:schemeClr val="bg2">
                <a:lumMod val="75000"/>
              </a:schemeClr>
            </a:solidFill>
          </p:spPr>
          <p:txBody>
            <a:bodyPr wrap="none" rtlCol="0">
              <a:spAutoFit/>
            </a:bodyPr>
            <a:lstStyle/>
            <a:p>
              <a:r>
                <a:rPr lang="en-US" sz="1100" dirty="0"/>
                <a:t>Demand to </a:t>
              </a:r>
              <a:r>
                <a:rPr lang="en-US" sz="1100" dirty="0" err="1"/>
                <a:t>Dist</a:t>
              </a:r>
              <a:endParaRPr lang="en-US" sz="1100" dirty="0"/>
            </a:p>
          </p:txBody>
        </p:sp>
        <p:sp>
          <p:nvSpPr>
            <p:cNvPr id="19" name="TextBox 18">
              <a:extLst>
                <a:ext uri="{FF2B5EF4-FFF2-40B4-BE49-F238E27FC236}">
                  <a16:creationId xmlns:a16="http://schemas.microsoft.com/office/drawing/2014/main" id="{CD3D804B-A286-D123-0814-F0CF7224A576}"/>
                </a:ext>
              </a:extLst>
            </p:cNvPr>
            <p:cNvSpPr txBox="1"/>
            <p:nvPr/>
          </p:nvSpPr>
          <p:spPr>
            <a:xfrm>
              <a:off x="3147536" y="2834260"/>
              <a:ext cx="950889" cy="252493"/>
            </a:xfrm>
            <a:prstGeom prst="rect">
              <a:avLst/>
            </a:prstGeom>
            <a:solidFill>
              <a:schemeClr val="bg2">
                <a:lumMod val="75000"/>
              </a:schemeClr>
            </a:solidFill>
          </p:spPr>
          <p:txBody>
            <a:bodyPr wrap="none" rtlCol="0">
              <a:spAutoFit/>
            </a:bodyPr>
            <a:lstStyle/>
            <a:p>
              <a:r>
                <a:rPr lang="en-US" sz="1100" dirty="0"/>
                <a:t>To Distributor</a:t>
              </a:r>
            </a:p>
          </p:txBody>
        </p:sp>
      </p:grpSp>
      <p:sp>
        <p:nvSpPr>
          <p:cNvPr id="20" name="TextBox 19">
            <a:extLst>
              <a:ext uri="{FF2B5EF4-FFF2-40B4-BE49-F238E27FC236}">
                <a16:creationId xmlns:a16="http://schemas.microsoft.com/office/drawing/2014/main" id="{E2113687-39DF-7E8E-5368-B59BAC051051}"/>
              </a:ext>
            </a:extLst>
          </p:cNvPr>
          <p:cNvSpPr txBox="1"/>
          <p:nvPr/>
        </p:nvSpPr>
        <p:spPr>
          <a:xfrm>
            <a:off x="3890445" y="74441"/>
            <a:ext cx="5701242"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Working Principle of the Designed SD Model</a:t>
            </a:r>
            <a:endParaRPr lang="en-CA" b="1" dirty="0"/>
          </a:p>
        </p:txBody>
      </p:sp>
      <p:pic>
        <p:nvPicPr>
          <p:cNvPr id="21" name="Picture 20">
            <a:extLst>
              <a:ext uri="{FF2B5EF4-FFF2-40B4-BE49-F238E27FC236}">
                <a16:creationId xmlns:a16="http://schemas.microsoft.com/office/drawing/2014/main" id="{491B61B9-110C-172F-B03D-4C79331A8D77}"/>
              </a:ext>
            </a:extLst>
          </p:cNvPr>
          <p:cNvPicPr>
            <a:picLocks noChangeAspect="1"/>
          </p:cNvPicPr>
          <p:nvPr/>
        </p:nvPicPr>
        <p:blipFill>
          <a:blip r:embed="rId5"/>
          <a:stretch>
            <a:fillRect/>
          </a:stretch>
        </p:blipFill>
        <p:spPr>
          <a:xfrm>
            <a:off x="935993" y="567267"/>
            <a:ext cx="5585845" cy="5672509"/>
          </a:xfrm>
          <a:prstGeom prst="rect">
            <a:avLst/>
          </a:prstGeom>
        </p:spPr>
      </p:pic>
    </p:spTree>
    <p:extLst>
      <p:ext uri="{BB962C8B-B14F-4D97-AF65-F5344CB8AC3E}">
        <p14:creationId xmlns:p14="http://schemas.microsoft.com/office/powerpoint/2010/main" val="350366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D1E0FE-826F-E35F-E56B-E6386441A26C}"/>
              </a:ext>
            </a:extLst>
          </p:cNvPr>
          <p:cNvPicPr>
            <a:picLocks noChangeAspect="1"/>
          </p:cNvPicPr>
          <p:nvPr/>
        </p:nvPicPr>
        <p:blipFill>
          <a:blip r:embed="rId2"/>
          <a:stretch>
            <a:fillRect/>
          </a:stretch>
        </p:blipFill>
        <p:spPr>
          <a:xfrm>
            <a:off x="1591733" y="618067"/>
            <a:ext cx="9228666" cy="5528178"/>
          </a:xfrm>
          <a:prstGeom prst="rect">
            <a:avLst/>
          </a:prstGeom>
        </p:spPr>
      </p:pic>
      <p:sp>
        <p:nvSpPr>
          <p:cNvPr id="4" name="TextBox 3">
            <a:extLst>
              <a:ext uri="{FF2B5EF4-FFF2-40B4-BE49-F238E27FC236}">
                <a16:creationId xmlns:a16="http://schemas.microsoft.com/office/drawing/2014/main" id="{336B2C9C-6B2C-5F03-3A59-6103CD69FAE6}"/>
              </a:ext>
            </a:extLst>
          </p:cNvPr>
          <p:cNvSpPr txBox="1"/>
          <p:nvPr/>
        </p:nvSpPr>
        <p:spPr>
          <a:xfrm>
            <a:off x="3890445" y="74441"/>
            <a:ext cx="5135022"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Working Principle of the Designed SD Model</a:t>
            </a:r>
            <a:endParaRPr lang="en-CA" b="1" dirty="0"/>
          </a:p>
        </p:txBody>
      </p:sp>
    </p:spTree>
    <p:extLst>
      <p:ext uri="{BB962C8B-B14F-4D97-AF65-F5344CB8AC3E}">
        <p14:creationId xmlns:p14="http://schemas.microsoft.com/office/powerpoint/2010/main" val="1444586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35F14F-AE13-CC3B-F5D2-9B14A78FB053}"/>
                  </a:ext>
                </a:extLst>
              </p:cNvPr>
              <p:cNvSpPr txBox="1"/>
              <p:nvPr/>
            </p:nvSpPr>
            <p:spPr>
              <a:xfrm>
                <a:off x="931333" y="1407755"/>
                <a:ext cx="6129867" cy="1997791"/>
              </a:xfrm>
              <a:prstGeom prst="rect">
                <a:avLst/>
              </a:prstGeom>
              <a:noFill/>
            </p:spPr>
            <p:txBody>
              <a:bodyPr wrap="square">
                <a:spAutoFit/>
              </a:bodyPr>
              <a:lstStyle/>
              <a:p>
                <a:pPr>
                  <a:buFont typeface="Arial" panose="020B0604020202020204" pitchFamily="34" charset="0"/>
                  <a:buChar char="•"/>
                </a:pPr>
                <a:r>
                  <a:rPr lang="en-CA" dirty="0" err="1">
                    <a:latin typeface="Times New Roman" panose="02020603050405020304" pitchFamily="18" charset="0"/>
                    <a:cs typeface="Times New Roman" panose="02020603050405020304" pitchFamily="18" charset="0"/>
                  </a:rPr>
                  <a:t>Exp_D</a:t>
                </a:r>
                <a:r>
                  <a:rPr lang="en-CA" dirty="0">
                    <a:latin typeface="Times New Roman" panose="02020603050405020304" pitchFamily="18" charset="0"/>
                    <a:cs typeface="Times New Roman" panose="02020603050405020304" pitchFamily="18" charset="0"/>
                  </a:rPr>
                  <a:t> = 100 units/day</a:t>
                </a:r>
              </a:p>
              <a:p>
                <a:pPr>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Desired stock: 2000, Current stock: 1800</a:t>
                </a:r>
              </a:p>
              <a:p>
                <a:pPr>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Gap = 200</a:t>
                </a:r>
              </a:p>
              <a:p>
                <a:pPr>
                  <a:buFont typeface="Arial" panose="020B0604020202020204" pitchFamily="34" charset="0"/>
                  <a:buChar char="•"/>
                </a:pPr>
                <a:r>
                  <a:rPr lang="en-CA" dirty="0" err="1">
                    <a:latin typeface="Times New Roman" panose="02020603050405020304" pitchFamily="18" charset="0"/>
                    <a:cs typeface="Times New Roman" panose="02020603050405020304" pitchFamily="18" charset="0"/>
                  </a:rPr>
                  <a:t>adj_D</a:t>
                </a:r>
                <a:r>
                  <a:rPr lang="en-CA" dirty="0">
                    <a:latin typeface="Times New Roman" panose="02020603050405020304" pitchFamily="18" charset="0"/>
                    <a:cs typeface="Times New Roman" panose="02020603050405020304" pitchFamily="18" charset="0"/>
                  </a:rPr>
                  <a:t> = 5</a:t>
                </a:r>
              </a:p>
              <a:p>
                <a:pPr>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𝐷𝐷𝑚𝑛𝑑</m:t>
                      </m:r>
                      <m:r>
                        <a:rPr lang="en-CA" b="0" i="0" smtClean="0">
                          <a:latin typeface="Cambria Math" panose="02040503050406030204" pitchFamily="18" charset="0"/>
                        </a:rPr>
                        <m:t>=</m:t>
                      </m:r>
                      <m:r>
                        <a:rPr lang="en-CA" b="0" i="0" smtClean="0">
                          <a:latin typeface="Cambria Math" panose="02040503050406030204" pitchFamily="18" charset="0"/>
                        </a:rPr>
                        <m:t>100</m:t>
                      </m:r>
                      <m:r>
                        <a:rPr lang="en-CA" b="0" i="0" smtClean="0">
                          <a:latin typeface="Cambria Math" panose="02040503050406030204" pitchFamily="18" charset="0"/>
                        </a:rPr>
                        <m:t>+</m:t>
                      </m:r>
                      <m:f>
                        <m:fPr>
                          <m:ctrlPr>
                            <a:rPr lang="ar-AE" i="1">
                              <a:latin typeface="Cambria Math" panose="02040503050406030204" pitchFamily="18" charset="0"/>
                            </a:rPr>
                          </m:ctrlPr>
                        </m:fPr>
                        <m:num>
                          <m:r>
                            <a:rPr lang="ar-AE" b="0" i="0" smtClean="0">
                              <a:latin typeface="Cambria Math" panose="02040503050406030204" pitchFamily="18" charset="0"/>
                            </a:rPr>
                            <m:t>200</m:t>
                          </m:r>
                        </m:num>
                        <m:den>
                          <m:r>
                            <a:rPr lang="ar-AE" b="0" i="0" smtClean="0">
                              <a:latin typeface="Cambria Math" panose="02040503050406030204" pitchFamily="18" charset="0"/>
                            </a:rPr>
                            <m:t>5</m:t>
                          </m:r>
                        </m:den>
                      </m:f>
                      <m:r>
                        <a:rPr lang="ar-AE" b="0" i="0" smtClean="0">
                          <a:latin typeface="Cambria Math" panose="02040503050406030204" pitchFamily="18" charset="0"/>
                        </a:rPr>
                        <m:t>=</m:t>
                      </m:r>
                      <m:r>
                        <a:rPr lang="ar-AE" b="0" i="0" smtClean="0">
                          <a:latin typeface="Cambria Math" panose="02040503050406030204" pitchFamily="18" charset="0"/>
                        </a:rPr>
                        <m:t>140</m:t>
                      </m:r>
                    </m:oMath>
                  </m:oMathPara>
                </a14:m>
                <a:endParaRPr lang="ar-AE" dirty="0">
                  <a:latin typeface="Times New Roman" panose="02020603050405020304" pitchFamily="18" charset="0"/>
                  <a:cs typeface="Times New Roman" panose="02020603050405020304" pitchFamily="18" charset="0"/>
                </a:endParaRPr>
              </a:p>
              <a:p>
                <a:pPr>
                  <a:buNone/>
                </a:pPr>
                <a:r>
                  <a:rPr lang="ar-AE" dirty="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Distributor orders 40 more than baseline to recover buffer</a:t>
                </a:r>
              </a:p>
            </p:txBody>
          </p:sp>
        </mc:Choice>
        <mc:Fallback xmlns="">
          <p:sp>
            <p:nvSpPr>
              <p:cNvPr id="3" name="TextBox 2">
                <a:extLst>
                  <a:ext uri="{FF2B5EF4-FFF2-40B4-BE49-F238E27FC236}">
                    <a16:creationId xmlns:a16="http://schemas.microsoft.com/office/drawing/2014/main" id="{F535F14F-AE13-CC3B-F5D2-9B14A78FB053}"/>
                  </a:ext>
                </a:extLst>
              </p:cNvPr>
              <p:cNvSpPr txBox="1">
                <a:spLocks noRot="1" noChangeAspect="1" noMove="1" noResize="1" noEditPoints="1" noAdjustHandles="1" noChangeArrowheads="1" noChangeShapeType="1" noTextEdit="1"/>
              </p:cNvSpPr>
              <p:nvPr/>
            </p:nvSpPr>
            <p:spPr>
              <a:xfrm>
                <a:off x="931333" y="1407755"/>
                <a:ext cx="6129867" cy="1997791"/>
              </a:xfrm>
              <a:prstGeom prst="rect">
                <a:avLst/>
              </a:prstGeom>
              <a:blipFill>
                <a:blip r:embed="rId2"/>
                <a:stretch>
                  <a:fillRect l="-995" t="-1829" b="-39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46D5871-82D0-8F2F-1B25-1D9CCDFF7343}"/>
              </a:ext>
            </a:extLst>
          </p:cNvPr>
          <p:cNvPicPr>
            <a:picLocks noChangeAspect="1"/>
          </p:cNvPicPr>
          <p:nvPr/>
        </p:nvPicPr>
        <p:blipFill>
          <a:blip r:embed="rId3"/>
          <a:stretch>
            <a:fillRect/>
          </a:stretch>
        </p:blipFill>
        <p:spPr>
          <a:xfrm>
            <a:off x="6663267" y="1337733"/>
            <a:ext cx="5291665" cy="3674533"/>
          </a:xfrm>
          <a:prstGeom prst="rect">
            <a:avLst/>
          </a:prstGeom>
        </p:spPr>
      </p:pic>
      <p:sp>
        <p:nvSpPr>
          <p:cNvPr id="2" name="TextBox 1">
            <a:extLst>
              <a:ext uri="{FF2B5EF4-FFF2-40B4-BE49-F238E27FC236}">
                <a16:creationId xmlns:a16="http://schemas.microsoft.com/office/drawing/2014/main" id="{3E6940AF-0AB0-9BF8-88F7-70F26D2660C0}"/>
              </a:ext>
            </a:extLst>
          </p:cNvPr>
          <p:cNvSpPr txBox="1"/>
          <p:nvPr/>
        </p:nvSpPr>
        <p:spPr>
          <a:xfrm>
            <a:off x="3890445" y="74441"/>
            <a:ext cx="5701242"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Working Principle of the Designed SD Model</a:t>
            </a:r>
            <a:endParaRPr lang="en-CA" b="1" dirty="0"/>
          </a:p>
        </p:txBody>
      </p:sp>
    </p:spTree>
    <p:extLst>
      <p:ext uri="{BB962C8B-B14F-4D97-AF65-F5344CB8AC3E}">
        <p14:creationId xmlns:p14="http://schemas.microsoft.com/office/powerpoint/2010/main" val="2156688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861EFC-434B-9650-A411-0840E6D90D9C}"/>
                  </a:ext>
                </a:extLst>
              </p:cNvPr>
              <p:cNvSpPr txBox="1"/>
              <p:nvPr/>
            </p:nvSpPr>
            <p:spPr>
              <a:xfrm>
                <a:off x="1063625" y="1128061"/>
                <a:ext cx="3562350" cy="1384995"/>
              </a:xfrm>
              <a:prstGeom prst="rect">
                <a:avLst/>
              </a:prstGeom>
              <a:noFill/>
            </p:spPr>
            <p:txBody>
              <a:bodyPr wrap="square">
                <a:spAutoFit/>
              </a:bodyPr>
              <a:lstStyle/>
              <a:p>
                <a:pPr>
                  <a:buNone/>
                </a:pPr>
                <a:r>
                  <a:rPr lang="en-CA" sz="1200" b="1" dirty="0">
                    <a:latin typeface="Times New Roman" panose="02020603050405020304" pitchFamily="18" charset="0"/>
                    <a:cs typeface="Times New Roman" panose="02020603050405020304" pitchFamily="18" charset="0"/>
                  </a:rPr>
                  <a:t>Reason #1 — Forecast stabilizes</a:t>
                </a:r>
              </a:p>
              <a:p>
                <a:pPr>
                  <a:buNone/>
                </a:pPr>
                <a14:m>
                  <m:oMathPara xmlns:m="http://schemas.openxmlformats.org/officeDocument/2006/math">
                    <m:oMathParaPr>
                      <m:jc m:val="centerGroup"/>
                    </m:oMathParaPr>
                    <m:oMath xmlns:m="http://schemas.openxmlformats.org/officeDocument/2006/math">
                      <m:r>
                        <a:rPr lang="en-CA" sz="1200" i="1">
                          <a:latin typeface="Cambria Math" panose="02040503050406030204" pitchFamily="18" charset="0"/>
                        </a:rPr>
                        <m:t>𝐸𝑥𝑝</m:t>
                      </m:r>
                      <m:r>
                        <a:rPr lang="en-CA" sz="1200" i="0">
                          <a:latin typeface="Cambria Math" panose="02040503050406030204" pitchFamily="18" charset="0"/>
                        </a:rPr>
                        <m:t>=</m:t>
                      </m:r>
                      <m:r>
                        <a:rPr lang="en-CA" sz="1200" i="1">
                          <a:latin typeface="Cambria Math" panose="02040503050406030204" pitchFamily="18" charset="0"/>
                        </a:rPr>
                        <m:t>𝑠𝑚𝑜𝑜𝑡</m:t>
                      </m:r>
                      <m:r>
                        <a:rPr lang="en-CA" sz="1200" i="1">
                          <a:latin typeface="Cambria Math" panose="02040503050406030204" pitchFamily="18" charset="0"/>
                        </a:rPr>
                        <m:t>h</m:t>
                      </m:r>
                      <m:d>
                        <m:dPr>
                          <m:sepChr m:val=","/>
                          <m:ctrlPr>
                            <a:rPr lang="ar-AE" sz="1200" i="1">
                              <a:latin typeface="Cambria Math" panose="02040503050406030204" pitchFamily="18" charset="0"/>
                            </a:rPr>
                          </m:ctrlPr>
                        </m:dPr>
                        <m:e>
                          <m:r>
                            <m:rPr>
                              <m:nor/>
                            </m:rPr>
                            <a:rPr lang="en-CA" sz="1200" b="0" i="1">
                              <a:latin typeface="Times New Roman" panose="02020603050405020304" pitchFamily="18" charset="0"/>
                              <a:cs typeface="Times New Roman" panose="02020603050405020304" pitchFamily="18" charset="0"/>
                            </a:rPr>
                            <m:t>demand</m:t>
                          </m:r>
                        </m:e>
                        <m:e>
                          <m:r>
                            <a:rPr lang="ar-AE" sz="1200" b="0" i="1">
                              <a:latin typeface="Cambria Math" panose="02040503050406030204" pitchFamily="18" charset="0"/>
                            </a:rPr>
                            <m:t>𝑖𝑛𝑓𝑜</m:t>
                          </m:r>
                        </m:e>
                      </m:d>
                    </m:oMath>
                  </m:oMathPara>
                </a14:m>
                <a:endParaRPr lang="ar-AE" sz="1200" b="0" dirty="0">
                  <a:latin typeface="Times New Roman" panose="02020603050405020304" pitchFamily="18" charset="0"/>
                  <a:cs typeface="Times New Roman" panose="02020603050405020304" pitchFamily="18" charset="0"/>
                </a:endParaRPr>
              </a:p>
              <a:p>
                <a:pPr>
                  <a:buNone/>
                </a:pPr>
                <a:r>
                  <a:rPr lang="en-CA" sz="1200" dirty="0">
                    <a:latin typeface="Times New Roman" panose="02020603050405020304" pitchFamily="18" charset="0"/>
                    <a:cs typeface="Times New Roman" panose="02020603050405020304" pitchFamily="18" charset="0"/>
                  </a:rPr>
                  <a:t>At the start:</a:t>
                </a:r>
              </a:p>
              <a:p>
                <a:pPr>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Demand fluctuates → forecast changes rapidly</a:t>
                </a:r>
              </a:p>
              <a:p>
                <a:pPr>
                  <a:buNone/>
                </a:pPr>
                <a:r>
                  <a:rPr lang="en-CA" sz="1200" dirty="0">
                    <a:latin typeface="Times New Roman" panose="02020603050405020304" pitchFamily="18" charset="0"/>
                    <a:cs typeface="Times New Roman" panose="02020603050405020304" pitchFamily="18" charset="0"/>
                  </a:rPr>
                  <a:t>Later:</a:t>
                </a:r>
              </a:p>
              <a:p>
                <a:pPr>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Forecast converges to the </a:t>
                </a:r>
                <a:r>
                  <a:rPr lang="en-CA" sz="1200" b="1" dirty="0">
                    <a:latin typeface="Times New Roman" panose="02020603050405020304" pitchFamily="18" charset="0"/>
                    <a:cs typeface="Times New Roman" panose="02020603050405020304" pitchFamily="18" charset="0"/>
                  </a:rPr>
                  <a:t>average</a:t>
                </a:r>
                <a:r>
                  <a:rPr lang="en-CA" sz="1200" dirty="0">
                    <a:latin typeface="Times New Roman" panose="02020603050405020304" pitchFamily="18" charset="0"/>
                    <a:cs typeface="Times New Roman" panose="02020603050405020304" pitchFamily="18" charset="0"/>
                  </a:rPr>
                  <a:t> customer demand</a:t>
                </a:r>
              </a:p>
              <a:p>
                <a:pPr>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No strong trend → minimal change in Exp</a:t>
                </a:r>
              </a:p>
            </p:txBody>
          </p:sp>
        </mc:Choice>
        <mc:Fallback xmlns="">
          <p:sp>
            <p:nvSpPr>
              <p:cNvPr id="4" name="TextBox 3">
                <a:extLst>
                  <a:ext uri="{FF2B5EF4-FFF2-40B4-BE49-F238E27FC236}">
                    <a16:creationId xmlns:a16="http://schemas.microsoft.com/office/drawing/2014/main" id="{27861EFC-434B-9650-A411-0840E6D90D9C}"/>
                  </a:ext>
                </a:extLst>
              </p:cNvPr>
              <p:cNvSpPr txBox="1">
                <a:spLocks noRot="1" noChangeAspect="1" noMove="1" noResize="1" noEditPoints="1" noAdjustHandles="1" noChangeArrowheads="1" noChangeShapeType="1" noTextEdit="1"/>
              </p:cNvSpPr>
              <p:nvPr/>
            </p:nvSpPr>
            <p:spPr>
              <a:xfrm>
                <a:off x="1063625" y="1128061"/>
                <a:ext cx="3562350" cy="1384995"/>
              </a:xfrm>
              <a:prstGeom prst="rect">
                <a:avLst/>
              </a:prstGeom>
              <a:blipFill>
                <a:blip r:embed="rId2"/>
                <a:stretch>
                  <a:fillRect b="-26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7CD62B-7FC5-5DD0-67FF-6C592D87AA0F}"/>
                  </a:ext>
                </a:extLst>
              </p:cNvPr>
              <p:cNvSpPr txBox="1"/>
              <p:nvPr/>
            </p:nvSpPr>
            <p:spPr>
              <a:xfrm>
                <a:off x="1085850" y="3035638"/>
                <a:ext cx="4006850" cy="1600438"/>
              </a:xfrm>
              <a:prstGeom prst="rect">
                <a:avLst/>
              </a:prstGeom>
              <a:noFill/>
            </p:spPr>
            <p:txBody>
              <a:bodyPr wrap="square">
                <a:spAutoFit/>
              </a:bodyPr>
              <a:lstStyle/>
              <a:p>
                <a:pPr>
                  <a:buNone/>
                </a:pPr>
                <a:r>
                  <a:rPr lang="en-CA" sz="1400" dirty="0">
                    <a:latin typeface="Times New Roman" panose="02020603050405020304" pitchFamily="18" charset="0"/>
                    <a:cs typeface="Times New Roman" panose="02020603050405020304" pitchFamily="18" charset="0"/>
                  </a:rPr>
                  <a:t>Reason #2 — Desired Inventory converges to actual</a:t>
                </a:r>
              </a:p>
              <a:p>
                <a:pPr>
                  <a:buNone/>
                </a:pPr>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𝐷𝑒𝑠𝐼𝑛𝑣</m:t>
                      </m:r>
                      <m:r>
                        <a:rPr lang="en-CA" sz="1400" b="0" i="0" smtClean="0">
                          <a:latin typeface="Cambria Math" panose="02040503050406030204" pitchFamily="18" charset="0"/>
                        </a:rPr>
                        <m:t>−</m:t>
                      </m:r>
                      <m:r>
                        <a:rPr lang="en-CA" sz="1400" b="0" i="1" smtClean="0">
                          <a:latin typeface="Cambria Math" panose="02040503050406030204" pitchFamily="18" charset="0"/>
                        </a:rPr>
                        <m:t>𝐼</m:t>
                      </m:r>
                      <m:r>
                        <a:rPr lang="en-CA" sz="1400" b="0" i="0" smtClean="0">
                          <a:latin typeface="Cambria Math" panose="02040503050406030204" pitchFamily="18" charset="0"/>
                        </a:rPr>
                        <m:t>→</m:t>
                      </m:r>
                      <m:r>
                        <a:rPr lang="en-CA" sz="1400" b="0" i="0" smtClean="0">
                          <a:latin typeface="Cambria Math" panose="02040503050406030204" pitchFamily="18" charset="0"/>
                        </a:rPr>
                        <m:t>0</m:t>
                      </m:r>
                    </m:oMath>
                  </m:oMathPara>
                </a14:m>
                <a:endParaRPr lang="en-CA" sz="1400" dirty="0">
                  <a:latin typeface="Times New Roman" panose="02020603050405020304" pitchFamily="18" charset="0"/>
                  <a:cs typeface="Times New Roman" panose="02020603050405020304" pitchFamily="18" charset="0"/>
                </a:endParaRPr>
              </a:p>
              <a:p>
                <a:pPr>
                  <a:buNone/>
                </a:pPr>
                <a:r>
                  <a:rPr lang="en-CA" sz="1400" dirty="0">
                    <a:latin typeface="Times New Roman" panose="02020603050405020304" pitchFamily="18" charset="0"/>
                    <a:cs typeface="Times New Roman" panose="02020603050405020304" pitchFamily="18" charset="0"/>
                  </a:rPr>
                  <a:t>as:</a:t>
                </a:r>
              </a:p>
              <a:p>
                <a:pPr>
                  <a:buNone/>
                </a:pPr>
                <a:r>
                  <a:rPr lang="en-CA" sz="1400" dirty="0">
                    <a:latin typeface="Times New Roman" panose="02020603050405020304" pitchFamily="18" charset="0"/>
                    <a:cs typeface="Times New Roman" panose="02020603050405020304" pitchFamily="18" charset="0"/>
                  </a:rPr>
                  <a:t>Inventory disruptions settle</a:t>
                </a:r>
                <a:br>
                  <a:rPr lang="en-CA" sz="1400" dirty="0">
                    <a:latin typeface="Times New Roman" panose="02020603050405020304" pitchFamily="18" charset="0"/>
                    <a:cs typeface="Times New Roman" panose="02020603050405020304" pitchFamily="18" charset="0"/>
                  </a:rPr>
                </a:br>
                <a:r>
                  <a:rPr lang="en-CA" sz="1400" dirty="0">
                    <a:latin typeface="Times New Roman" panose="02020603050405020304" pitchFamily="18" charset="0"/>
                    <a:cs typeface="Times New Roman" panose="02020603050405020304" pitchFamily="18" charset="0"/>
                  </a:rPr>
                  <a:t>Stock reaches </a:t>
                </a:r>
                <a:r>
                  <a:rPr lang="en-CA" sz="1400" dirty="0" err="1">
                    <a:latin typeface="Times New Roman" panose="02020603050405020304" pitchFamily="18" charset="0"/>
                    <a:cs typeface="Times New Roman" panose="02020603050405020304" pitchFamily="18" charset="0"/>
                  </a:rPr>
                  <a:t>coverDays</a:t>
                </a:r>
                <a:r>
                  <a:rPr lang="en-CA" sz="1400" dirty="0">
                    <a:latin typeface="Times New Roman" panose="02020603050405020304" pitchFamily="18" charset="0"/>
                    <a:cs typeface="Times New Roman" panose="02020603050405020304" pitchFamily="18" charset="0"/>
                  </a:rPr>
                  <a:t> × Exp</a:t>
                </a:r>
                <a:br>
                  <a:rPr lang="en-CA" sz="1400" dirty="0">
                    <a:latin typeface="Times New Roman" panose="02020603050405020304" pitchFamily="18" charset="0"/>
                    <a:cs typeface="Times New Roman" panose="02020603050405020304" pitchFamily="18" charset="0"/>
                  </a:rPr>
                </a:br>
                <a:r>
                  <a:rPr lang="en-CA" sz="1400" dirty="0">
                    <a:latin typeface="Times New Roman" panose="02020603050405020304" pitchFamily="18" charset="0"/>
                    <a:cs typeface="Times New Roman" panose="02020603050405020304" pitchFamily="18" charset="0"/>
                  </a:rPr>
                  <a:t>Correction term approaches zero</a:t>
                </a:r>
              </a:p>
              <a:p>
                <a:pPr>
                  <a:buNone/>
                </a:pPr>
                <a:r>
                  <a:rPr lang="en-CA" sz="1400" dirty="0">
                    <a:latin typeface="Times New Roman" panose="02020603050405020304" pitchFamily="18" charset="0"/>
                    <a:cs typeface="Times New Roman" panose="02020603050405020304" pitchFamily="18" charset="0"/>
                  </a:rPr>
                  <a:t>So no more corrective ordering needed</a:t>
                </a:r>
                <a:endParaRPr lang="en-CA"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47CD62B-7FC5-5DD0-67FF-6C592D87AA0F}"/>
                  </a:ext>
                </a:extLst>
              </p:cNvPr>
              <p:cNvSpPr txBox="1">
                <a:spLocks noRot="1" noChangeAspect="1" noMove="1" noResize="1" noEditPoints="1" noAdjustHandles="1" noChangeArrowheads="1" noChangeShapeType="1" noTextEdit="1"/>
              </p:cNvSpPr>
              <p:nvPr/>
            </p:nvSpPr>
            <p:spPr>
              <a:xfrm>
                <a:off x="1085850" y="3035638"/>
                <a:ext cx="4006850" cy="1600438"/>
              </a:xfrm>
              <a:prstGeom prst="rect">
                <a:avLst/>
              </a:prstGeom>
              <a:blipFill>
                <a:blip r:embed="rId3"/>
                <a:stretch>
                  <a:fillRect l="-457" t="-760" b="-26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C472D4-6175-EED2-78FD-2B3D3A6D5371}"/>
                  </a:ext>
                </a:extLst>
              </p:cNvPr>
              <p:cNvSpPr txBox="1"/>
              <p:nvPr/>
            </p:nvSpPr>
            <p:spPr>
              <a:xfrm>
                <a:off x="4870449" y="4636076"/>
                <a:ext cx="5518151" cy="1754326"/>
              </a:xfrm>
              <a:prstGeom prst="rect">
                <a:avLst/>
              </a:prstGeom>
              <a:noFill/>
            </p:spPr>
            <p:txBody>
              <a:bodyPr wrap="square">
                <a:spAutoFit/>
              </a:bodyPr>
              <a:lstStyle/>
              <a:p>
                <a:pPr>
                  <a:buNone/>
                </a:pPr>
                <a:r>
                  <a:rPr lang="en-CA" sz="1200" b="1" dirty="0">
                    <a:latin typeface="Times New Roman" panose="02020603050405020304" pitchFamily="18" charset="0"/>
                    <a:cs typeface="Times New Roman" panose="02020603050405020304" pitchFamily="18" charset="0"/>
                  </a:rPr>
                  <a:t>Reason #3 — System reaches equilibrium</a:t>
                </a:r>
              </a:p>
              <a:p>
                <a:pPr>
                  <a:buNone/>
                </a:pPr>
                <a:r>
                  <a:rPr lang="en-CA" sz="1200" dirty="0">
                    <a:latin typeface="Times New Roman" panose="02020603050405020304" pitchFamily="18" charset="0"/>
                    <a:cs typeface="Times New Roman" panose="02020603050405020304" pitchFamily="18" charset="0"/>
                  </a:rPr>
                  <a:t>After initial dynamic response:</a:t>
                </a:r>
              </a:p>
              <a:p>
                <a:pPr>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Inflow = Outflow</a:t>
                </a:r>
              </a:p>
              <a:p>
                <a:pPr>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Inventory levels reach target</a:t>
                </a:r>
              </a:p>
              <a:p>
                <a:pPr>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Forecast smooths out demand noise</a:t>
                </a:r>
              </a:p>
              <a:p>
                <a:pPr>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No growth or depletion trend</a:t>
                </a:r>
              </a:p>
              <a:p>
                <a:pPr>
                  <a:buNone/>
                </a:pPr>
                <a:r>
                  <a:rPr lang="en-CA" sz="1200" dirty="0">
                    <a:latin typeface="Times New Roman" panose="02020603050405020304" pitchFamily="18" charset="0"/>
                    <a:cs typeface="Times New Roman" panose="02020603050405020304" pitchFamily="18" charset="0"/>
                  </a:rPr>
                  <a:t>➡ The supply chain settles into a </a:t>
                </a:r>
                <a:r>
                  <a:rPr lang="en-CA" sz="1200" b="1" dirty="0">
                    <a:latin typeface="Times New Roman" panose="02020603050405020304" pitchFamily="18" charset="0"/>
                    <a:cs typeface="Times New Roman" panose="02020603050405020304" pitchFamily="18" charset="0"/>
                  </a:rPr>
                  <a:t>steady-state</a:t>
                </a:r>
                <a:br>
                  <a:rPr lang="en-CA" sz="1200" dirty="0">
                    <a:latin typeface="Times New Roman" panose="02020603050405020304" pitchFamily="18" charset="0"/>
                    <a:cs typeface="Times New Roman" panose="02020603050405020304" pitchFamily="18" charset="0"/>
                  </a:rPr>
                </a:br>
                <a:r>
                  <a:rPr lang="en-CA" sz="1200" dirty="0">
                    <a:latin typeface="Times New Roman" panose="02020603050405020304" pitchFamily="18" charset="0"/>
                    <a:cs typeface="Times New Roman" panose="02020603050405020304" pitchFamily="18" charset="0"/>
                  </a:rPr>
                  <a:t>➡ Orders flatten to approximately:</a:t>
                </a:r>
              </a:p>
              <a:p>
                <a:pPr>
                  <a:buNone/>
                </a:pPr>
                <a14:m>
                  <m:oMathPara xmlns:m="http://schemas.openxmlformats.org/officeDocument/2006/math">
                    <m:oMathParaPr>
                      <m:jc m:val="centerGroup"/>
                    </m:oMathParaPr>
                    <m:oMath xmlns:m="http://schemas.openxmlformats.org/officeDocument/2006/math">
                      <m:r>
                        <a:rPr lang="en-CA" sz="1200" i="1">
                          <a:latin typeface="Cambria Math" panose="02040503050406030204" pitchFamily="18" charset="0"/>
                        </a:rPr>
                        <m:t>𝑂𝑟𝑑𝑒</m:t>
                      </m:r>
                      <m:sSup>
                        <m:sSupPr>
                          <m:ctrlPr>
                            <a:rPr lang="ar-AE" sz="1200" i="1">
                              <a:latin typeface="Cambria Math" panose="02040503050406030204" pitchFamily="18" charset="0"/>
                            </a:rPr>
                          </m:ctrlPr>
                        </m:sSupPr>
                        <m:e>
                          <m:r>
                            <a:rPr lang="ar-AE" sz="1200" i="1">
                              <a:latin typeface="Cambria Math" panose="02040503050406030204" pitchFamily="18" charset="0"/>
                            </a:rPr>
                            <m:t>𝑟</m:t>
                          </m:r>
                        </m:e>
                        <m:sup>
                          <m:r>
                            <a:rPr lang="ar-AE" sz="1200" i="0">
                              <a:latin typeface="Cambria Math" panose="02040503050406030204" pitchFamily="18" charset="0"/>
                            </a:rPr>
                            <m:t>∗</m:t>
                          </m:r>
                        </m:sup>
                      </m:sSup>
                      <m:r>
                        <a:rPr lang="ar-AE" sz="1200" i="0">
                          <a:latin typeface="Cambria Math" panose="02040503050406030204" pitchFamily="18" charset="0"/>
                        </a:rPr>
                        <m:t>=</m:t>
                      </m:r>
                      <m:r>
                        <m:rPr>
                          <m:nor/>
                        </m:rPr>
                        <a:rPr lang="en-CA" sz="1200" b="0" i="1">
                          <a:latin typeface="Times New Roman" panose="02020603050405020304" pitchFamily="18" charset="0"/>
                          <a:cs typeface="Times New Roman" panose="02020603050405020304" pitchFamily="18" charset="0"/>
                        </a:rPr>
                        <m:t>mean</m:t>
                      </m:r>
                      <m:d>
                        <m:dPr>
                          <m:ctrlPr>
                            <a:rPr lang="ar-AE" sz="1200" b="0" i="1">
                              <a:latin typeface="Cambria Math" panose="02040503050406030204" pitchFamily="18" charset="0"/>
                            </a:rPr>
                          </m:ctrlPr>
                        </m:dPr>
                        <m:e>
                          <m:r>
                            <m:rPr>
                              <m:nor/>
                            </m:rPr>
                            <a:rPr lang="en-CA" sz="1200" b="0" i="1">
                              <a:latin typeface="Times New Roman" panose="02020603050405020304" pitchFamily="18" charset="0"/>
                              <a:cs typeface="Times New Roman" panose="02020603050405020304" pitchFamily="18" charset="0"/>
                            </a:rPr>
                            <m:t>Cdemand</m:t>
                          </m:r>
                        </m:e>
                      </m:d>
                    </m:oMath>
                  </m:oMathPara>
                </a14:m>
                <a:endParaRPr lang="ar-AE" b="0"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E8C472D4-6175-EED2-78FD-2B3D3A6D5371}"/>
                  </a:ext>
                </a:extLst>
              </p:cNvPr>
              <p:cNvSpPr txBox="1">
                <a:spLocks noRot="1" noChangeAspect="1" noMove="1" noResize="1" noEditPoints="1" noAdjustHandles="1" noChangeArrowheads="1" noChangeShapeType="1" noTextEdit="1"/>
              </p:cNvSpPr>
              <p:nvPr/>
            </p:nvSpPr>
            <p:spPr>
              <a:xfrm>
                <a:off x="4870449" y="4636076"/>
                <a:ext cx="5518151" cy="1754326"/>
              </a:xfrm>
              <a:prstGeom prst="rect">
                <a:avLst/>
              </a:prstGeom>
              <a:blipFill>
                <a:blip r:embed="rId4"/>
                <a:stretch>
                  <a:fillRect l="-110" t="-3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D90BEBE-139A-57D4-F8E3-7C1DD68D228D}"/>
              </a:ext>
            </a:extLst>
          </p:cNvPr>
          <p:cNvSpPr txBox="1"/>
          <p:nvPr/>
        </p:nvSpPr>
        <p:spPr>
          <a:xfrm>
            <a:off x="3371850" y="51484"/>
            <a:ext cx="4087283" cy="338554"/>
          </a:xfrm>
          <a:prstGeom prst="rect">
            <a:avLst/>
          </a:prstGeom>
          <a:noFill/>
        </p:spPr>
        <p:txBody>
          <a:bodyPr wrap="square">
            <a:spAutoFit/>
          </a:bodyPr>
          <a:lstStyle/>
          <a:p>
            <a:r>
              <a:rPr lang="en-CA" sz="1600" b="1" dirty="0">
                <a:latin typeface="Times New Roman" panose="02020603050405020304" pitchFamily="18" charset="0"/>
                <a:cs typeface="Times New Roman" panose="02020603050405020304" pitchFamily="18" charset="0"/>
              </a:rPr>
              <a:t>Why Demand (Orders) Flatten Over Time</a:t>
            </a:r>
          </a:p>
        </p:txBody>
      </p:sp>
      <p:pic>
        <p:nvPicPr>
          <p:cNvPr id="9" name="Picture 8">
            <a:extLst>
              <a:ext uri="{FF2B5EF4-FFF2-40B4-BE49-F238E27FC236}">
                <a16:creationId xmlns:a16="http://schemas.microsoft.com/office/drawing/2014/main" id="{CD3E9D33-2FB8-EA6D-9730-9C6DBFD1924F}"/>
              </a:ext>
            </a:extLst>
          </p:cNvPr>
          <p:cNvPicPr>
            <a:picLocks noChangeAspect="1"/>
          </p:cNvPicPr>
          <p:nvPr/>
        </p:nvPicPr>
        <p:blipFill>
          <a:blip r:embed="rId5"/>
          <a:stretch>
            <a:fillRect/>
          </a:stretch>
        </p:blipFill>
        <p:spPr>
          <a:xfrm>
            <a:off x="5315758" y="467598"/>
            <a:ext cx="6096000" cy="3742452"/>
          </a:xfrm>
          <a:prstGeom prst="rect">
            <a:avLst/>
          </a:prstGeom>
        </p:spPr>
      </p:pic>
    </p:spTree>
    <p:extLst>
      <p:ext uri="{BB962C8B-B14F-4D97-AF65-F5344CB8AC3E}">
        <p14:creationId xmlns:p14="http://schemas.microsoft.com/office/powerpoint/2010/main" val="1571243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AAD48D-3F92-F069-C570-3735B6A64C1F}"/>
              </a:ext>
            </a:extLst>
          </p:cNvPr>
          <p:cNvPicPr>
            <a:picLocks noChangeAspect="1"/>
          </p:cNvPicPr>
          <p:nvPr/>
        </p:nvPicPr>
        <p:blipFill>
          <a:blip r:embed="rId2"/>
          <a:stretch>
            <a:fillRect/>
          </a:stretch>
        </p:blipFill>
        <p:spPr>
          <a:xfrm>
            <a:off x="5010151" y="639033"/>
            <a:ext cx="6394818" cy="42164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D65816-1EFA-271A-33E8-891EDB02B0BE}"/>
                  </a:ext>
                </a:extLst>
              </p:cNvPr>
              <p:cNvSpPr txBox="1"/>
              <p:nvPr/>
            </p:nvSpPr>
            <p:spPr>
              <a:xfrm>
                <a:off x="787031" y="952206"/>
                <a:ext cx="4660900" cy="2246769"/>
              </a:xfrm>
              <a:prstGeom prst="rect">
                <a:avLst/>
              </a:prstGeom>
              <a:noFill/>
            </p:spPr>
            <p:txBody>
              <a:bodyPr wrap="square">
                <a:spAutoFit/>
              </a:bodyPr>
              <a:lstStyle/>
              <a:p>
                <a:pPr>
                  <a:buNone/>
                </a:pPr>
                <a:r>
                  <a:rPr lang="en-CA" sz="1400" dirty="0">
                    <a:latin typeface="Times New Roman" panose="02020603050405020304" pitchFamily="18" charset="0"/>
                    <a:cs typeface="Times New Roman" panose="02020603050405020304" pitchFamily="18" charset="0"/>
                  </a:rPr>
                  <a:t>info_R is the information smoothing time (also called forecast horizon or information lead time) used by the Retailer to forecast customer demand.</a:t>
                </a:r>
              </a:p>
              <a:p>
                <a:pPr>
                  <a:buNone/>
                </a:pPr>
                <a:r>
                  <a:rPr lang="en-CA" sz="1400" dirty="0">
                    <a:latin typeface="Times New Roman" panose="02020603050405020304" pitchFamily="18" charset="0"/>
                    <a:cs typeface="Times New Roman" panose="02020603050405020304" pitchFamily="18" charset="0"/>
                  </a:rPr>
                  <a:t>It appears in this equation:</a:t>
                </a:r>
              </a:p>
              <a:p>
                <a:pPr>
                  <a:buNone/>
                </a:pPr>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𝐸𝑥</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𝑝</m:t>
                          </m:r>
                        </m:e>
                        <m:sub>
                          <m:r>
                            <a:rPr lang="ar-AE" sz="1400" b="0" i="1" smtClean="0">
                              <a:latin typeface="Cambria Math" panose="02040503050406030204" pitchFamily="18" charset="0"/>
                            </a:rPr>
                            <m:t>𝑅</m:t>
                          </m:r>
                        </m:sub>
                      </m:sSub>
                      <m:r>
                        <a:rPr lang="ar-AE" sz="1400" b="0" i="0" smtClean="0">
                          <a:latin typeface="Cambria Math" panose="02040503050406030204" pitchFamily="18" charset="0"/>
                        </a:rPr>
                        <m:t>=</m:t>
                      </m:r>
                      <m:r>
                        <a:rPr lang="ar-AE" sz="1400" b="0" i="1" smtClean="0">
                          <a:latin typeface="Cambria Math" panose="02040503050406030204" pitchFamily="18" charset="0"/>
                        </a:rPr>
                        <m:t>𝑠𝑚𝑜𝑜𝑡</m:t>
                      </m:r>
                      <m:r>
                        <a:rPr lang="ar-AE" sz="1400" b="0" i="1" smtClean="0">
                          <a:latin typeface="Cambria Math" panose="02040503050406030204" pitchFamily="18" charset="0"/>
                        </a:rPr>
                        <m:t>h</m:t>
                      </m:r>
                      <m:d>
                        <m:dPr>
                          <m:sepChr m:val=","/>
                          <m:ctrlPr>
                            <a:rPr lang="ar-AE" sz="1400" i="1" smtClean="0">
                              <a:latin typeface="Cambria Math" panose="02040503050406030204" pitchFamily="18" charset="0"/>
                            </a:rPr>
                          </m:ctrlPr>
                        </m:dPr>
                        <m:e>
                          <m:r>
                            <a:rPr lang="ar-AE" sz="1400" b="0" i="1" smtClean="0">
                              <a:latin typeface="Cambria Math" panose="02040503050406030204" pitchFamily="18" charset="0"/>
                            </a:rPr>
                            <m:t>𝐶</m:t>
                          </m:r>
                        </m:e>
                        <m:e>
                          <m:r>
                            <a:rPr lang="ar-AE" sz="1400" b="0" i="1" smtClean="0">
                              <a:latin typeface="Cambria Math" panose="02040503050406030204" pitchFamily="18" charset="0"/>
                            </a:rPr>
                            <m:t>𝑑𝑒𝑚𝑎𝑛𝑑</m:t>
                          </m:r>
                          <m:r>
                            <a:rPr lang="en-US" sz="1400" b="0" i="1" smtClean="0">
                              <a:latin typeface="Cambria Math" panose="02040503050406030204" pitchFamily="18" charset="0"/>
                            </a:rPr>
                            <m:t>,</m:t>
                          </m:r>
                          <m:r>
                            <a:rPr lang="ar-AE" sz="1400" b="0" i="1" smtClean="0">
                              <a:latin typeface="Cambria Math" panose="02040503050406030204" pitchFamily="18" charset="0"/>
                            </a:rPr>
                            <m:t>𝑖𝑛𝑓</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𝑜</m:t>
                              </m:r>
                            </m:e>
                            <m:sub>
                              <m:r>
                                <a:rPr lang="ar-AE" sz="1400" b="0" i="1" smtClean="0">
                                  <a:latin typeface="Cambria Math" panose="02040503050406030204" pitchFamily="18" charset="0"/>
                                </a:rPr>
                                <m:t>𝑅</m:t>
                              </m:r>
                            </m:sub>
                          </m:sSub>
                        </m:e>
                      </m:d>
                    </m:oMath>
                  </m:oMathPara>
                </a14:m>
                <a:endParaRPr lang="ar-AE" sz="1400" dirty="0">
                  <a:latin typeface="Times New Roman" panose="02020603050405020304" pitchFamily="18" charset="0"/>
                  <a:cs typeface="Times New Roman" panose="02020603050405020304" pitchFamily="18" charset="0"/>
                </a:endParaRPr>
              </a:p>
              <a:p>
                <a:pPr>
                  <a:buNone/>
                </a:pPr>
                <a:r>
                  <a:rPr lang="en-CA" sz="1400" dirty="0">
                    <a:latin typeface="Times New Roman" panose="02020603050405020304" pitchFamily="18" charset="0"/>
                    <a:cs typeface="Times New Roman" panose="02020603050405020304" pitchFamily="18" charset="0"/>
                  </a:rPr>
                  <a:t>Where:</a:t>
                </a:r>
              </a:p>
              <a:p>
                <a:pPr>
                  <a:buFont typeface="Arial" panose="020B0604020202020204" pitchFamily="34" charset="0"/>
                  <a:buChar char="•"/>
                </a:pPr>
                <a:r>
                  <a:rPr lang="en-CA" sz="1400" dirty="0" err="1">
                    <a:latin typeface="Times New Roman" panose="02020603050405020304" pitchFamily="18" charset="0"/>
                    <a:cs typeface="Times New Roman" panose="02020603050405020304" pitchFamily="18" charset="0"/>
                  </a:rPr>
                  <a:t>Cdemand</a:t>
                </a:r>
                <a:r>
                  <a:rPr lang="en-CA" sz="1400" dirty="0">
                    <a:latin typeface="Times New Roman" panose="02020603050405020304" pitchFamily="18" charset="0"/>
                    <a:cs typeface="Times New Roman" panose="02020603050405020304" pitchFamily="18" charset="0"/>
                  </a:rPr>
                  <a:t> = actual customer demand (POS)</a:t>
                </a:r>
              </a:p>
              <a:p>
                <a:pPr>
                  <a:buFont typeface="Arial" panose="020B0604020202020204" pitchFamily="34" charset="0"/>
                  <a:buChar char="•"/>
                </a:pPr>
                <a:r>
                  <a:rPr lang="en-CA" sz="1400" dirty="0" err="1">
                    <a:latin typeface="Times New Roman" panose="02020603050405020304" pitchFamily="18" charset="0"/>
                    <a:cs typeface="Times New Roman" panose="02020603050405020304" pitchFamily="18" charset="0"/>
                  </a:rPr>
                  <a:t>Exp_R</a:t>
                </a:r>
                <a:r>
                  <a:rPr lang="en-CA" sz="1400" dirty="0">
                    <a:latin typeface="Times New Roman" panose="02020603050405020304" pitchFamily="18" charset="0"/>
                    <a:cs typeface="Times New Roman" panose="02020603050405020304" pitchFamily="18" charset="0"/>
                  </a:rPr>
                  <a:t> = retailer’s expected future demand</a:t>
                </a:r>
              </a:p>
              <a:p>
                <a:pPr>
                  <a:buFont typeface="Arial" panose="020B0604020202020204" pitchFamily="34" charset="0"/>
                  <a:buChar char="•"/>
                </a:pPr>
                <a:r>
                  <a:rPr lang="en-CA" sz="1400" dirty="0" err="1">
                    <a:latin typeface="Times New Roman" panose="02020603050405020304" pitchFamily="18" charset="0"/>
                    <a:cs typeface="Times New Roman" panose="02020603050405020304" pitchFamily="18" charset="0"/>
                  </a:rPr>
                  <a:t>info_R</a:t>
                </a:r>
                <a:r>
                  <a:rPr lang="en-CA" sz="1400" dirty="0">
                    <a:latin typeface="Times New Roman" panose="02020603050405020304" pitchFamily="18" charset="0"/>
                    <a:cs typeface="Times New Roman" panose="02020603050405020304" pitchFamily="18" charset="0"/>
                  </a:rPr>
                  <a:t> = how many days of past data are considered important</a:t>
                </a:r>
              </a:p>
            </p:txBody>
          </p:sp>
        </mc:Choice>
        <mc:Fallback xmlns="">
          <p:sp>
            <p:nvSpPr>
              <p:cNvPr id="6" name="TextBox 5">
                <a:extLst>
                  <a:ext uri="{FF2B5EF4-FFF2-40B4-BE49-F238E27FC236}">
                    <a16:creationId xmlns:a16="http://schemas.microsoft.com/office/drawing/2014/main" id="{D2D65816-1EFA-271A-33E8-891EDB02B0BE}"/>
                  </a:ext>
                </a:extLst>
              </p:cNvPr>
              <p:cNvSpPr txBox="1">
                <a:spLocks noRot="1" noChangeAspect="1" noMove="1" noResize="1" noEditPoints="1" noAdjustHandles="1" noChangeArrowheads="1" noChangeShapeType="1" noTextEdit="1"/>
              </p:cNvSpPr>
              <p:nvPr/>
            </p:nvSpPr>
            <p:spPr>
              <a:xfrm>
                <a:off x="787031" y="952206"/>
                <a:ext cx="4660900" cy="2246769"/>
              </a:xfrm>
              <a:prstGeom prst="rect">
                <a:avLst/>
              </a:prstGeom>
              <a:blipFill>
                <a:blip r:embed="rId3"/>
                <a:stretch>
                  <a:fillRect l="-392" t="-542" r="-131" b="-189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9BFD4EF-C2D2-DA90-3DAA-1175F18FEF8E}"/>
              </a:ext>
            </a:extLst>
          </p:cNvPr>
          <p:cNvSpPr txBox="1"/>
          <p:nvPr/>
        </p:nvSpPr>
        <p:spPr>
          <a:xfrm>
            <a:off x="1117600" y="5125135"/>
            <a:ext cx="9969500"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Information smoothing is necessary to reduce noise, but it introduces a delay that contributes to bullwhip amplification.</a:t>
            </a:r>
            <a:endParaRPr lang="en-CA"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7959F03-C43B-BDF7-F7D4-B0FC116D3AD7}"/>
              </a:ext>
            </a:extLst>
          </p:cNvPr>
          <p:cNvSpPr txBox="1"/>
          <p:nvPr/>
        </p:nvSpPr>
        <p:spPr>
          <a:xfrm>
            <a:off x="5140324" y="0"/>
            <a:ext cx="3165475" cy="369332"/>
          </a:xfrm>
          <a:prstGeom prst="rect">
            <a:avLst/>
          </a:prstGeom>
          <a:noFill/>
        </p:spPr>
        <p:txBody>
          <a:bodyPr wrap="square">
            <a:spAutoFit/>
          </a:bodyPr>
          <a:lstStyle/>
          <a:p>
            <a:pPr>
              <a:buNone/>
            </a:pPr>
            <a:r>
              <a:rPr lang="en-CA" b="1" dirty="0">
                <a:latin typeface="Times New Roman" panose="02020603050405020304" pitchFamily="18" charset="0"/>
                <a:cs typeface="Times New Roman" panose="02020603050405020304" pitchFamily="18" charset="0"/>
              </a:rPr>
              <a:t>Demand vs Stock flow</a:t>
            </a:r>
          </a:p>
        </p:txBody>
      </p:sp>
    </p:spTree>
    <p:extLst>
      <p:ext uri="{BB962C8B-B14F-4D97-AF65-F5344CB8AC3E}">
        <p14:creationId xmlns:p14="http://schemas.microsoft.com/office/powerpoint/2010/main" val="2192576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1776EC-913C-2075-5843-893ADA9A4160}"/>
              </a:ext>
            </a:extLst>
          </p:cNvPr>
          <p:cNvPicPr>
            <a:picLocks noChangeAspect="1"/>
          </p:cNvPicPr>
          <p:nvPr/>
        </p:nvPicPr>
        <p:blipFill>
          <a:blip r:embed="rId2"/>
          <a:stretch>
            <a:fillRect/>
          </a:stretch>
        </p:blipFill>
        <p:spPr>
          <a:xfrm>
            <a:off x="2641599" y="640631"/>
            <a:ext cx="8111067" cy="4888101"/>
          </a:xfrm>
          <a:prstGeom prst="rect">
            <a:avLst/>
          </a:prstGeom>
        </p:spPr>
      </p:pic>
      <p:sp>
        <p:nvSpPr>
          <p:cNvPr id="7" name="TextBox 6">
            <a:extLst>
              <a:ext uri="{FF2B5EF4-FFF2-40B4-BE49-F238E27FC236}">
                <a16:creationId xmlns:a16="http://schemas.microsoft.com/office/drawing/2014/main" id="{1C89DC23-CF7E-DC2D-EB95-1517602F2000}"/>
              </a:ext>
            </a:extLst>
          </p:cNvPr>
          <p:cNvSpPr txBox="1"/>
          <p:nvPr/>
        </p:nvSpPr>
        <p:spPr>
          <a:xfrm>
            <a:off x="2023534" y="5735447"/>
            <a:ext cx="9000066" cy="359586"/>
          </a:xfrm>
          <a:prstGeom prst="rect">
            <a:avLst/>
          </a:prstGeom>
          <a:noFill/>
        </p:spPr>
        <p:txBody>
          <a:bodyPr wrap="square">
            <a:spAutoFit/>
          </a:bodyPr>
          <a:lstStyle/>
          <a:p>
            <a:pPr algn="ctr">
              <a:lnSpc>
                <a:spcPct val="115000"/>
              </a:lnSpc>
              <a:spcAft>
                <a:spcPts val="800"/>
              </a:spcAft>
              <a:buNone/>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Figure: Stock presentation for 3 domain (Small change becomes big waves upstream</a:t>
            </a:r>
            <a:endParaRPr lang="en-CA"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ED2BAD3-80E2-FEE0-2309-C4F85FBAFEEF}"/>
              </a:ext>
            </a:extLst>
          </p:cNvPr>
          <p:cNvSpPr txBox="1"/>
          <p:nvPr/>
        </p:nvSpPr>
        <p:spPr>
          <a:xfrm>
            <a:off x="3022600" y="64584"/>
            <a:ext cx="6430435"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Stock presentation in 60 days interval for  SCM Domain </a:t>
            </a:r>
            <a:endParaRPr lang="en-US" b="1" dirty="0"/>
          </a:p>
        </p:txBody>
      </p:sp>
    </p:spTree>
    <p:extLst>
      <p:ext uri="{BB962C8B-B14F-4D97-AF65-F5344CB8AC3E}">
        <p14:creationId xmlns:p14="http://schemas.microsoft.com/office/powerpoint/2010/main" val="519550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08D8EB-22D7-4A2E-4780-1619FC78B8A2}"/>
              </a:ext>
            </a:extLst>
          </p:cNvPr>
          <p:cNvSpPr txBox="1"/>
          <p:nvPr/>
        </p:nvSpPr>
        <p:spPr>
          <a:xfrm>
            <a:off x="960967" y="1049727"/>
            <a:ext cx="4436533" cy="369332"/>
          </a:xfrm>
          <a:prstGeom prst="rect">
            <a:avLst/>
          </a:prstGeom>
          <a:noFill/>
        </p:spPr>
        <p:txBody>
          <a:bodyPr wrap="square">
            <a:spAutoFit/>
          </a:bodyPr>
          <a:lstStyle/>
          <a:p>
            <a:r>
              <a:rPr lang="en-US" dirty="0"/>
              <a:t>Inventory depletion under constant demand.</a:t>
            </a:r>
          </a:p>
        </p:txBody>
      </p:sp>
      <p:sp>
        <p:nvSpPr>
          <p:cNvPr id="4" name="TextBox 3">
            <a:extLst>
              <a:ext uri="{FF2B5EF4-FFF2-40B4-BE49-F238E27FC236}">
                <a16:creationId xmlns:a16="http://schemas.microsoft.com/office/drawing/2014/main" id="{A5F6B465-73C8-0BEF-AB00-A3D21EBBE2EF}"/>
              </a:ext>
            </a:extLst>
          </p:cNvPr>
          <p:cNvSpPr txBox="1"/>
          <p:nvPr/>
        </p:nvSpPr>
        <p:spPr>
          <a:xfrm>
            <a:off x="4080935" y="108383"/>
            <a:ext cx="54102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Scenario Analysis for Demand Variation</a:t>
            </a:r>
          </a:p>
        </p:txBody>
      </p:sp>
      <p:sp>
        <p:nvSpPr>
          <p:cNvPr id="8" name="TextBox 7">
            <a:extLst>
              <a:ext uri="{FF2B5EF4-FFF2-40B4-BE49-F238E27FC236}">
                <a16:creationId xmlns:a16="http://schemas.microsoft.com/office/drawing/2014/main" id="{3DC499D1-1DA8-8F1A-26D6-9210273E2998}"/>
              </a:ext>
            </a:extLst>
          </p:cNvPr>
          <p:cNvSpPr txBox="1"/>
          <p:nvPr/>
        </p:nvSpPr>
        <p:spPr>
          <a:xfrm>
            <a:off x="889000" y="4598149"/>
            <a:ext cx="10414000" cy="646331"/>
          </a:xfrm>
          <a:prstGeom prst="rect">
            <a:avLst/>
          </a:prstGeom>
          <a:noFill/>
        </p:spPr>
        <p:txBody>
          <a:bodyPr wrap="square">
            <a:spAutoFit/>
          </a:bodyPr>
          <a:lstStyle/>
          <a:p>
            <a:r>
              <a:rPr lang="en-US" dirty="0"/>
              <a:t>Our stockout-time equation follows directly from classical inventory-depletion theory (Hadley &amp; Whitin, 1963) combined with reorder-point logic (</a:t>
            </a:r>
            <a:r>
              <a:rPr lang="en-US" dirty="0" err="1"/>
              <a:t>Axsäter</a:t>
            </a:r>
            <a:r>
              <a:rPr lang="en-US" dirty="0"/>
              <a:t>, 2015).”</a:t>
            </a:r>
          </a:p>
        </p:txBody>
      </p:sp>
      <p:sp>
        <p:nvSpPr>
          <p:cNvPr id="2" name="Rectangle 1">
            <a:extLst>
              <a:ext uri="{FF2B5EF4-FFF2-40B4-BE49-F238E27FC236}">
                <a16:creationId xmlns:a16="http://schemas.microsoft.com/office/drawing/2014/main" id="{76DDA4D3-2DBF-22CC-858B-C9BB1DC637F4}"/>
              </a:ext>
            </a:extLst>
          </p:cNvPr>
          <p:cNvSpPr>
            <a:spLocks noChangeArrowheads="1"/>
          </p:cNvSpPr>
          <p:nvPr/>
        </p:nvSpPr>
        <p:spPr bwMode="auto">
          <a:xfrm>
            <a:off x="960967" y="3002222"/>
            <a:ext cx="87587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Stock Days= (Stock-ROP ) / demand ) ); </a:t>
            </a:r>
            <a:r>
              <a:rPr lang="en-US" altLang="en-US" sz="1400" b="1" dirty="0">
                <a:latin typeface="Times New Roman" panose="02020603050405020304" pitchFamily="18" charset="0"/>
                <a:cs typeface="Times New Roman" panose="02020603050405020304" pitchFamily="18" charset="0"/>
              </a:rPr>
              <a:t>ROP means Reorder Points</a:t>
            </a:r>
          </a:p>
          <a:p>
            <a:pPr lvl="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Stock-ROP </a:t>
            </a: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how many extra units below the Reorder point.</a:t>
            </a:r>
          </a:p>
          <a:p>
            <a:pPr lvl="0" eaLnBrk="0" fontAlgn="base" hangingPunct="0">
              <a:spcBef>
                <a:spcPct val="0"/>
              </a:spcBef>
              <a:spcAft>
                <a:spcPct val="0"/>
              </a:spcAft>
              <a:buFontTx/>
              <a:buChar char="•"/>
            </a:pPr>
            <a:endPar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400" b="1" dirty="0">
                <a:latin typeface="Times New Roman" panose="02020603050405020304" pitchFamily="18" charset="0"/>
                <a:cs typeface="Times New Roman" panose="02020603050405020304" pitchFamily="18" charset="0"/>
              </a:rPr>
              <a:t>If Stock is less &amp; ROP more, that means negative qty will be there which is called stockout qty</a:t>
            </a:r>
          </a:p>
          <a:p>
            <a:pPr lvl="0" eaLnBrk="0" fontAlgn="base" hangingPunct="0">
              <a:spcBef>
                <a:spcPct val="0"/>
              </a:spcBef>
              <a:spcAft>
                <a:spcPct val="0"/>
              </a:spcAft>
              <a:buFontTx/>
              <a:buChar char="•"/>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Stock =600, ROP= 700,Demand =50</a:t>
            </a:r>
          </a:p>
          <a:p>
            <a:pPr lvl="0" eaLnBrk="0" fontAlgn="base" hangingPunct="0">
              <a:spcBef>
                <a:spcPct val="0"/>
              </a:spcBef>
              <a:spcAft>
                <a:spcPct val="0"/>
              </a:spcAft>
              <a:buFontTx/>
              <a:buChar char="•"/>
            </a:pPr>
            <a:r>
              <a:rPr lang="en-US" altLang="en-US" sz="1400" b="1" dirty="0" err="1">
                <a:latin typeface="Times New Roman" panose="02020603050405020304" pitchFamily="18" charset="0"/>
                <a:cs typeface="Times New Roman" panose="02020603050405020304" pitchFamily="18" charset="0"/>
              </a:rPr>
              <a:t>Stcokout</a:t>
            </a:r>
            <a:r>
              <a:rPr lang="en-US" altLang="en-US" sz="1400" b="1" dirty="0">
                <a:latin typeface="Times New Roman" panose="02020603050405020304" pitchFamily="18" charset="0"/>
                <a:cs typeface="Times New Roman" panose="02020603050405020304" pitchFamily="18" charset="0"/>
              </a:rPr>
              <a:t> days = (-100)/50= 2 days</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19317D20-C396-FD35-A6E8-0D30ABDAD656}"/>
              </a:ext>
            </a:extLst>
          </p:cNvPr>
          <p:cNvGrpSpPr/>
          <p:nvPr/>
        </p:nvGrpSpPr>
        <p:grpSpPr>
          <a:xfrm>
            <a:off x="1100668" y="1579451"/>
            <a:ext cx="7450664" cy="1172372"/>
            <a:chOff x="821269" y="1527273"/>
            <a:chExt cx="7450664" cy="117237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E6A23F-DC68-C358-DDC4-D9048C9A8AEF}"/>
                    </a:ext>
                  </a:extLst>
                </p:cNvPr>
                <p:cNvSpPr txBox="1"/>
                <p:nvPr/>
              </p:nvSpPr>
              <p:spPr>
                <a:xfrm>
                  <a:off x="821269" y="1527273"/>
                  <a:ext cx="6096000" cy="1172372"/>
                </a:xfrm>
                <a:prstGeom prst="rect">
                  <a:avLst/>
                </a:prstGeom>
                <a:noFill/>
              </p:spPr>
              <p:txBody>
                <a:bodyPr wrap="square">
                  <a:spAutoFit/>
                </a:bodyPr>
                <a:lstStyle/>
                <a:p>
                  <a:pPr>
                    <a:buNone/>
                  </a:pPr>
                  <a:r>
                    <a:rPr lang="en-US" b="1" dirty="0"/>
                    <a:t>Inventory theory defines:</a:t>
                  </a:r>
                </a:p>
                <a:p>
                  <a:pPr>
                    <a:buNone/>
                  </a:pPr>
                  <a14:m>
                    <m:oMathPara xmlns:m="http://schemas.openxmlformats.org/officeDocument/2006/math">
                      <m:oMathParaPr>
                        <m:jc m:val="centerGroup"/>
                      </m:oMathParaPr>
                      <m:oMath xmlns:m="http://schemas.openxmlformats.org/officeDocument/2006/math">
                        <m:r>
                          <m:rPr>
                            <m:nor/>
                          </m:rPr>
                          <a:rPr lang="en-US" b="0"/>
                          <m:t>Time</m:t>
                        </m:r>
                        <m:r>
                          <m:rPr>
                            <m:nor/>
                          </m:rPr>
                          <a:rPr lang="en-US" b="0" i="1"/>
                          <m:t> </m:t>
                        </m:r>
                        <m:r>
                          <m:rPr>
                            <m:nor/>
                          </m:rPr>
                          <a:rPr lang="en-US" b="0" i="1"/>
                          <m:t>to</m:t>
                        </m:r>
                        <m:r>
                          <m:rPr>
                            <m:nor/>
                          </m:rPr>
                          <a:rPr lang="en-US" b="0" i="1"/>
                          <m:t> </m:t>
                        </m:r>
                        <m:r>
                          <m:rPr>
                            <m:nor/>
                          </m:rPr>
                          <a:rPr lang="en-US" b="0" i="1"/>
                          <m:t>deplete</m:t>
                        </m:r>
                        <m:r>
                          <m:rPr>
                            <m:nor/>
                          </m:rPr>
                          <a:rPr lang="en-US" b="0" i="1"/>
                          <m:t> </m:t>
                        </m:r>
                        <m:r>
                          <m:rPr>
                            <m:nor/>
                          </m:rPr>
                          <a:rPr lang="en-US" b="0" i="1"/>
                          <m:t>stock</m:t>
                        </m:r>
                        <m:r>
                          <a:rPr lang="en-US" b="0" i="0">
                            <a:latin typeface="Cambria Math" panose="02040503050406030204" pitchFamily="18" charset="0"/>
                          </a:rPr>
                          <m:t>=</m:t>
                        </m:r>
                        <m:f>
                          <m:fPr>
                            <m:ctrlPr>
                              <a:rPr lang="ar-AE" b="0" i="1">
                                <a:latin typeface="Cambria Math" panose="02040503050406030204" pitchFamily="18" charset="0"/>
                              </a:rPr>
                            </m:ctrlPr>
                          </m:fPr>
                          <m:num>
                            <m:r>
                              <m:rPr>
                                <m:nor/>
                              </m:rPr>
                              <a:rPr lang="en-US" b="0" i="1">
                                <a:latin typeface="Cambria Math" panose="02040503050406030204" pitchFamily="18" charset="0"/>
                              </a:rPr>
                              <m:t>Available</m:t>
                            </m:r>
                            <m:r>
                              <m:rPr>
                                <m:nor/>
                              </m:rPr>
                              <a:rPr lang="en-US" b="0" i="1">
                                <a:latin typeface="Cambria Math" panose="02040503050406030204" pitchFamily="18" charset="0"/>
                              </a:rPr>
                              <m:t> </m:t>
                            </m:r>
                            <m:r>
                              <m:rPr>
                                <m:nor/>
                              </m:rPr>
                              <a:rPr lang="en-US" b="0" i="1">
                                <a:latin typeface="Cambria Math" panose="02040503050406030204" pitchFamily="18" charset="0"/>
                              </a:rPr>
                              <m:t>inventory</m:t>
                            </m:r>
                          </m:num>
                          <m:den>
                            <m:r>
                              <m:rPr>
                                <m:nor/>
                              </m:rPr>
                              <a:rPr lang="en-US" b="0" i="1">
                                <a:latin typeface="Cambria Math" panose="02040503050406030204" pitchFamily="18" charset="0"/>
                              </a:rPr>
                              <m:t>Demand</m:t>
                            </m:r>
                            <m:r>
                              <m:rPr>
                                <m:nor/>
                              </m:rPr>
                              <a:rPr lang="en-US" b="0" i="1">
                                <a:latin typeface="Cambria Math" panose="02040503050406030204" pitchFamily="18" charset="0"/>
                              </a:rPr>
                              <m:t> </m:t>
                            </m:r>
                            <m:r>
                              <m:rPr>
                                <m:nor/>
                              </m:rPr>
                              <a:rPr lang="en-US" b="0" i="1">
                                <a:latin typeface="Cambria Math" panose="02040503050406030204" pitchFamily="18" charset="0"/>
                              </a:rPr>
                              <m:t>rate</m:t>
                            </m:r>
                          </m:den>
                        </m:f>
                      </m:oMath>
                    </m:oMathPara>
                  </a14:m>
                  <a:endParaRPr lang="ar-AE" b="0" dirty="0"/>
                </a:p>
                <a:p>
                  <a:pPr>
                    <a:buNone/>
                  </a:pPr>
                  <a:r>
                    <a:rPr lang="en-US" dirty="0"/>
                    <a:t>classic </a:t>
                  </a:r>
                  <a:r>
                    <a:rPr lang="en-US" i="1" dirty="0"/>
                    <a:t>inventory depletion</a:t>
                  </a:r>
                  <a:r>
                    <a:rPr lang="en-US" dirty="0"/>
                    <a:t> models.</a:t>
                  </a:r>
                </a:p>
              </p:txBody>
            </p:sp>
          </mc:Choice>
          <mc:Fallback xmlns="">
            <p:sp>
              <p:nvSpPr>
                <p:cNvPr id="6" name="TextBox 5">
                  <a:extLst>
                    <a:ext uri="{FF2B5EF4-FFF2-40B4-BE49-F238E27FC236}">
                      <a16:creationId xmlns:a16="http://schemas.microsoft.com/office/drawing/2014/main" id="{2AE6A23F-DC68-C358-DDC4-D9048C9A8AEF}"/>
                    </a:ext>
                  </a:extLst>
                </p:cNvPr>
                <p:cNvSpPr txBox="1">
                  <a:spLocks noRot="1" noChangeAspect="1" noMove="1" noResize="1" noEditPoints="1" noAdjustHandles="1" noChangeArrowheads="1" noChangeShapeType="1" noTextEdit="1"/>
                </p:cNvSpPr>
                <p:nvPr/>
              </p:nvSpPr>
              <p:spPr>
                <a:xfrm>
                  <a:off x="821269" y="1527273"/>
                  <a:ext cx="6096000" cy="1172372"/>
                </a:xfrm>
                <a:prstGeom prst="rect">
                  <a:avLst/>
                </a:prstGeom>
                <a:blipFill>
                  <a:blip r:embed="rId2"/>
                  <a:stretch>
                    <a:fillRect l="-900" t="-2604"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BA0BBB-03A0-0AF1-48E8-55D058EFE1AD}"/>
                    </a:ext>
                  </a:extLst>
                </p:cNvPr>
                <p:cNvSpPr txBox="1"/>
                <p:nvPr/>
              </p:nvSpPr>
              <p:spPr>
                <a:xfrm>
                  <a:off x="6316133" y="1613520"/>
                  <a:ext cx="195580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smtClean="0"/>
                          <m:t>Time</m:t>
                        </m:r>
                        <m:r>
                          <a:rPr lang="en-US" b="0" i="0">
                            <a:latin typeface="Cambria Math" panose="02040503050406030204" pitchFamily="18" charset="0"/>
                          </a:rPr>
                          <m:t>=</m:t>
                        </m:r>
                        <m:f>
                          <m:fPr>
                            <m:ctrlPr>
                              <a:rPr lang="ar-AE" b="0" i="1">
                                <a:latin typeface="Cambria Math" panose="02040503050406030204" pitchFamily="18" charset="0"/>
                              </a:rPr>
                            </m:ctrlPr>
                          </m:fPr>
                          <m:num>
                            <m:r>
                              <a:rPr lang="ar-AE" b="0" i="1">
                                <a:latin typeface="Cambria Math" panose="02040503050406030204" pitchFamily="18" charset="0"/>
                              </a:rPr>
                              <m:t>𝐼</m:t>
                            </m:r>
                          </m:num>
                          <m:den>
                            <m:r>
                              <a:rPr lang="ar-AE" b="0" i="1">
                                <a:latin typeface="Cambria Math" panose="02040503050406030204" pitchFamily="18" charset="0"/>
                              </a:rPr>
                              <m:t>𝐷</m:t>
                            </m:r>
                          </m:den>
                        </m:f>
                      </m:oMath>
                    </m:oMathPara>
                  </a14:m>
                  <a:endParaRPr lang="en-US" dirty="0"/>
                </a:p>
              </p:txBody>
            </p:sp>
          </mc:Choice>
          <mc:Fallback xmlns="">
            <p:sp>
              <p:nvSpPr>
                <p:cNvPr id="7" name="TextBox 6">
                  <a:extLst>
                    <a:ext uri="{FF2B5EF4-FFF2-40B4-BE49-F238E27FC236}">
                      <a16:creationId xmlns:a16="http://schemas.microsoft.com/office/drawing/2014/main" id="{6DBA0BBB-03A0-0AF1-48E8-55D058EFE1AD}"/>
                    </a:ext>
                  </a:extLst>
                </p:cNvPr>
                <p:cNvSpPr txBox="1">
                  <a:spLocks noRot="1" noChangeAspect="1" noMove="1" noResize="1" noEditPoints="1" noAdjustHandles="1" noChangeArrowheads="1" noChangeShapeType="1" noTextEdit="1"/>
                </p:cNvSpPr>
                <p:nvPr/>
              </p:nvSpPr>
              <p:spPr>
                <a:xfrm>
                  <a:off x="6316133" y="1613520"/>
                  <a:ext cx="1955800" cy="609077"/>
                </a:xfrm>
                <a:prstGeom prst="rect">
                  <a:avLst/>
                </a:prstGeom>
                <a:blipFill>
                  <a:blip r:embed="rId3"/>
                  <a:stretch>
                    <a:fillRect/>
                  </a:stretch>
                </a:blipFill>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770A4D85-9E0D-0FB7-6B47-6F515349B251}"/>
              </a:ext>
            </a:extLst>
          </p:cNvPr>
          <p:cNvSpPr txBox="1"/>
          <p:nvPr/>
        </p:nvSpPr>
        <p:spPr>
          <a:xfrm>
            <a:off x="6307665" y="2962755"/>
            <a:ext cx="4732868" cy="646331"/>
          </a:xfrm>
          <a:prstGeom prst="rect">
            <a:avLst/>
          </a:prstGeom>
          <a:solidFill>
            <a:schemeClr val="accent4">
              <a:lumMod val="40000"/>
              <a:lumOff val="60000"/>
            </a:schemeClr>
          </a:solidFill>
        </p:spPr>
        <p:txBody>
          <a:bodyPr wrap="square">
            <a:spAutoFit/>
          </a:bodyPr>
          <a:lstStyle/>
          <a:p>
            <a:r>
              <a:rPr lang="en-US" dirty="0"/>
              <a:t>ROP= Expected Demand * Expected cover Days;</a:t>
            </a:r>
          </a:p>
          <a:p>
            <a:r>
              <a:rPr lang="en-US" dirty="0"/>
              <a:t>Or Externally any specific Number</a:t>
            </a:r>
          </a:p>
        </p:txBody>
      </p:sp>
      <p:cxnSp>
        <p:nvCxnSpPr>
          <p:cNvPr id="12" name="Connector: Curved 11">
            <a:extLst>
              <a:ext uri="{FF2B5EF4-FFF2-40B4-BE49-F238E27FC236}">
                <a16:creationId xmlns:a16="http://schemas.microsoft.com/office/drawing/2014/main" id="{2E47ECFA-5ECC-34C0-872F-E6EE75A1C9F5}"/>
              </a:ext>
            </a:extLst>
          </p:cNvPr>
          <p:cNvCxnSpPr>
            <a:cxnSpLocks/>
            <a:endCxn id="10" idx="0"/>
          </p:cNvCxnSpPr>
          <p:nvPr/>
        </p:nvCxnSpPr>
        <p:spPr>
          <a:xfrm flipV="1">
            <a:off x="4148668" y="2962755"/>
            <a:ext cx="4525431" cy="113324"/>
          </a:xfrm>
          <a:prstGeom prst="curvedConnector4">
            <a:avLst>
              <a:gd name="adj1" fmla="val 9261"/>
              <a:gd name="adj2" fmla="val 398847"/>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E2B6614D-8C27-0F0F-3FF0-B862A848644A}"/>
              </a:ext>
            </a:extLst>
          </p:cNvPr>
          <p:cNvCxnSpPr>
            <a:cxnSpLocks/>
            <a:stCxn id="10" idx="2"/>
          </p:cNvCxnSpPr>
          <p:nvPr/>
        </p:nvCxnSpPr>
        <p:spPr>
          <a:xfrm rot="5400000">
            <a:off x="6001893" y="1467994"/>
            <a:ext cx="531114" cy="4813299"/>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08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ACAAD4-9AE0-BE50-0773-E61F9AEFEEA7}"/>
              </a:ext>
            </a:extLst>
          </p:cNvPr>
          <p:cNvSpPr txBox="1"/>
          <p:nvPr/>
        </p:nvSpPr>
        <p:spPr>
          <a:xfrm>
            <a:off x="1219199" y="744772"/>
            <a:ext cx="9516533" cy="2585323"/>
          </a:xfrm>
          <a:prstGeom prst="rect">
            <a:avLst/>
          </a:prstGeom>
          <a:noFill/>
        </p:spPr>
        <p:txBody>
          <a:bodyPr wrap="square">
            <a:spAutoFit/>
          </a:bodyPr>
          <a:lstStyle/>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Currently ROP &amp; Desired Inventory Level is same. But we can define our ROP explicitly also. we also can vary demand fluctuation.</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Since we are working for how many days we need to stock as safety, so safety stock is days to cover the stock. </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ROP= demand× (LT+SS).</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CoverDays_R</a:t>
            </a:r>
            <a:r>
              <a:rPr lang="en-US" sz="1800" dirty="0">
                <a:latin typeface="Times New Roman" panose="02020603050405020304" pitchFamily="18" charset="0"/>
                <a:cs typeface="Times New Roman" panose="02020603050405020304" pitchFamily="18" charset="0"/>
              </a:rPr>
              <a:t> acts as (Lead time + safety stock days)</a:t>
            </a:r>
          </a:p>
        </p:txBody>
      </p:sp>
      <p:sp>
        <p:nvSpPr>
          <p:cNvPr id="5" name="TextBox 4">
            <a:extLst>
              <a:ext uri="{FF2B5EF4-FFF2-40B4-BE49-F238E27FC236}">
                <a16:creationId xmlns:a16="http://schemas.microsoft.com/office/drawing/2014/main" id="{3D495E3E-625E-8E52-1E0D-6B67FAFCBA5B}"/>
              </a:ext>
            </a:extLst>
          </p:cNvPr>
          <p:cNvSpPr txBox="1"/>
          <p:nvPr/>
        </p:nvSpPr>
        <p:spPr>
          <a:xfrm>
            <a:off x="3922122" y="91869"/>
            <a:ext cx="3245031"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Fixed ROP vs Dynamic ROP</a:t>
            </a:r>
          </a:p>
        </p:txBody>
      </p:sp>
      <p:sp>
        <p:nvSpPr>
          <p:cNvPr id="6" name="Rectangle 1">
            <a:extLst>
              <a:ext uri="{FF2B5EF4-FFF2-40B4-BE49-F238E27FC236}">
                <a16:creationId xmlns:a16="http://schemas.microsoft.com/office/drawing/2014/main" id="{F58C4920-7DB3-86C7-1460-496C3757E05B}"/>
              </a:ext>
            </a:extLst>
          </p:cNvPr>
          <p:cNvSpPr>
            <a:spLocks noChangeArrowheads="1"/>
          </p:cNvSpPr>
          <p:nvPr/>
        </p:nvSpPr>
        <p:spPr bwMode="auto">
          <a:xfrm>
            <a:off x="4072467" y="3613666"/>
            <a:ext cx="676680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en-US" b="1" dirty="0">
                <a:latin typeface="Times New Roman" panose="02020603050405020304" pitchFamily="18" charset="0"/>
                <a:cs typeface="Times New Roman" panose="02020603050405020304" pitchFamily="18" charset="0"/>
              </a:rPr>
              <a:t>Why this is better than a fixed ROP</a:t>
            </a:r>
          </a:p>
          <a:p>
            <a:pPr lvl="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reacts automatically to demand trends.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avoids understocking during demand growth.</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avoids excess stock when demand falls.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reflects real-world policy in continuous-time form.</a:t>
            </a:r>
          </a:p>
        </p:txBody>
      </p:sp>
    </p:spTree>
    <p:extLst>
      <p:ext uri="{BB962C8B-B14F-4D97-AF65-F5344CB8AC3E}">
        <p14:creationId xmlns:p14="http://schemas.microsoft.com/office/powerpoint/2010/main" val="393620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796F2CF-F18B-9FC6-0022-C93A5FC60363}"/>
              </a:ext>
            </a:extLst>
          </p:cNvPr>
          <p:cNvPicPr>
            <a:picLocks noChangeAspect="1"/>
          </p:cNvPicPr>
          <p:nvPr/>
        </p:nvPicPr>
        <p:blipFill>
          <a:blip r:embed="rId2"/>
          <a:stretch>
            <a:fillRect/>
          </a:stretch>
        </p:blipFill>
        <p:spPr>
          <a:xfrm>
            <a:off x="1718983" y="287867"/>
            <a:ext cx="9296150" cy="5317067"/>
          </a:xfrm>
          <a:prstGeom prst="rect">
            <a:avLst/>
          </a:prstGeom>
        </p:spPr>
      </p:pic>
    </p:spTree>
    <p:extLst>
      <p:ext uri="{BB962C8B-B14F-4D97-AF65-F5344CB8AC3E}">
        <p14:creationId xmlns:p14="http://schemas.microsoft.com/office/powerpoint/2010/main" val="3757600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7D36FEB-FB75-24D7-90EF-DE18971B15CC}"/>
              </a:ext>
            </a:extLst>
          </p:cNvPr>
          <p:cNvGraphicFramePr>
            <a:graphicFrameLocks/>
          </p:cNvGraphicFramePr>
          <p:nvPr>
            <p:extLst>
              <p:ext uri="{D42A27DB-BD31-4B8C-83A1-F6EECF244321}">
                <p14:modId xmlns:p14="http://schemas.microsoft.com/office/powerpoint/2010/main" val="3985902245"/>
              </p:ext>
            </p:extLst>
          </p:nvPr>
        </p:nvGraphicFramePr>
        <p:xfrm>
          <a:off x="4889076" y="1200785"/>
          <a:ext cx="6134523" cy="3371215"/>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540B6D8B-8DAF-3461-B881-424B7B6DCF21}"/>
              </a:ext>
            </a:extLst>
          </p:cNvPr>
          <p:cNvPicPr>
            <a:picLocks noChangeAspect="1"/>
          </p:cNvPicPr>
          <p:nvPr/>
        </p:nvPicPr>
        <p:blipFill>
          <a:blip r:embed="rId3"/>
          <a:stretch>
            <a:fillRect/>
          </a:stretch>
        </p:blipFill>
        <p:spPr>
          <a:xfrm>
            <a:off x="1702645" y="1200785"/>
            <a:ext cx="2725421" cy="4482889"/>
          </a:xfrm>
          <a:prstGeom prst="rect">
            <a:avLst/>
          </a:prstGeom>
        </p:spPr>
      </p:pic>
      <p:sp>
        <p:nvSpPr>
          <p:cNvPr id="4" name="TextBox 3">
            <a:extLst>
              <a:ext uri="{FF2B5EF4-FFF2-40B4-BE49-F238E27FC236}">
                <a16:creationId xmlns:a16="http://schemas.microsoft.com/office/drawing/2014/main" id="{0BEB4E3C-CBBB-BAC8-FFEE-08709E1C3FDA}"/>
              </a:ext>
            </a:extLst>
          </p:cNvPr>
          <p:cNvSpPr txBox="1"/>
          <p:nvPr/>
        </p:nvSpPr>
        <p:spPr>
          <a:xfrm>
            <a:off x="4080934" y="108383"/>
            <a:ext cx="5850465"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Distributor Demand Variation -14 Days Run</a:t>
            </a:r>
          </a:p>
        </p:txBody>
      </p:sp>
      <p:sp>
        <p:nvSpPr>
          <p:cNvPr id="5" name="TextBox 4">
            <a:extLst>
              <a:ext uri="{FF2B5EF4-FFF2-40B4-BE49-F238E27FC236}">
                <a16:creationId xmlns:a16="http://schemas.microsoft.com/office/drawing/2014/main" id="{A175E0C9-5F9D-5E59-CEFC-8E479E917EBF}"/>
              </a:ext>
            </a:extLst>
          </p:cNvPr>
          <p:cNvSpPr txBox="1"/>
          <p:nvPr/>
        </p:nvSpPr>
        <p:spPr>
          <a:xfrm>
            <a:off x="5031104" y="5110404"/>
            <a:ext cx="655129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More Demand means Negative stock continued for more days</a:t>
            </a:r>
          </a:p>
        </p:txBody>
      </p:sp>
    </p:spTree>
    <p:extLst>
      <p:ext uri="{BB962C8B-B14F-4D97-AF65-F5344CB8AC3E}">
        <p14:creationId xmlns:p14="http://schemas.microsoft.com/office/powerpoint/2010/main" val="160725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40508-F0B2-EBBC-37BB-B0C1504CC103}"/>
              </a:ext>
            </a:extLst>
          </p:cNvPr>
          <p:cNvPicPr>
            <a:picLocks noChangeAspect="1"/>
          </p:cNvPicPr>
          <p:nvPr/>
        </p:nvPicPr>
        <p:blipFill>
          <a:blip r:embed="rId2"/>
          <a:stretch>
            <a:fillRect/>
          </a:stretch>
        </p:blipFill>
        <p:spPr>
          <a:xfrm>
            <a:off x="1139239" y="612878"/>
            <a:ext cx="10079094" cy="2240390"/>
          </a:xfrm>
          <a:prstGeom prst="rect">
            <a:avLst/>
          </a:prstGeom>
        </p:spPr>
      </p:pic>
      <p:pic>
        <p:nvPicPr>
          <p:cNvPr id="7" name="Picture 6">
            <a:extLst>
              <a:ext uri="{FF2B5EF4-FFF2-40B4-BE49-F238E27FC236}">
                <a16:creationId xmlns:a16="http://schemas.microsoft.com/office/drawing/2014/main" id="{B8F544B9-A95F-21B9-65FA-D832BD3B641D}"/>
              </a:ext>
            </a:extLst>
          </p:cNvPr>
          <p:cNvPicPr>
            <a:picLocks noChangeAspect="1"/>
          </p:cNvPicPr>
          <p:nvPr/>
        </p:nvPicPr>
        <p:blipFill>
          <a:blip r:embed="rId3"/>
          <a:stretch>
            <a:fillRect/>
          </a:stretch>
        </p:blipFill>
        <p:spPr>
          <a:xfrm>
            <a:off x="1139238" y="3125693"/>
            <a:ext cx="10485495" cy="2445374"/>
          </a:xfrm>
          <a:prstGeom prst="rect">
            <a:avLst/>
          </a:prstGeom>
        </p:spPr>
      </p:pic>
      <p:sp>
        <p:nvSpPr>
          <p:cNvPr id="9" name="TextBox 8">
            <a:extLst>
              <a:ext uri="{FF2B5EF4-FFF2-40B4-BE49-F238E27FC236}">
                <a16:creationId xmlns:a16="http://schemas.microsoft.com/office/drawing/2014/main" id="{82838B2E-6717-3F52-287A-323D34A848E6}"/>
              </a:ext>
            </a:extLst>
          </p:cNvPr>
          <p:cNvSpPr txBox="1"/>
          <p:nvPr/>
        </p:nvSpPr>
        <p:spPr>
          <a:xfrm>
            <a:off x="2793414" y="29623"/>
            <a:ext cx="7899399"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Stockout Days analysis based on Demand variation</a:t>
            </a:r>
            <a:endParaRPr lang="en-US"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6FAC141-CE2B-AAE3-02AB-5B277AD2F9F1}"/>
              </a:ext>
            </a:extLst>
          </p:cNvPr>
          <p:cNvPicPr>
            <a:picLocks noChangeAspect="1"/>
          </p:cNvPicPr>
          <p:nvPr/>
        </p:nvPicPr>
        <p:blipFill>
          <a:blip r:embed="rId4"/>
          <a:stretch>
            <a:fillRect/>
          </a:stretch>
        </p:blipFill>
        <p:spPr>
          <a:xfrm>
            <a:off x="1139238" y="3125693"/>
            <a:ext cx="3085629" cy="2292226"/>
          </a:xfrm>
          <a:prstGeom prst="rect">
            <a:avLst/>
          </a:prstGeom>
        </p:spPr>
      </p:pic>
      <p:pic>
        <p:nvPicPr>
          <p:cNvPr id="13" name="Picture 12">
            <a:extLst>
              <a:ext uri="{FF2B5EF4-FFF2-40B4-BE49-F238E27FC236}">
                <a16:creationId xmlns:a16="http://schemas.microsoft.com/office/drawing/2014/main" id="{9E74CFBA-4480-4469-74C5-5BE5A7F2AC53}"/>
              </a:ext>
            </a:extLst>
          </p:cNvPr>
          <p:cNvPicPr>
            <a:picLocks noChangeAspect="1"/>
          </p:cNvPicPr>
          <p:nvPr/>
        </p:nvPicPr>
        <p:blipFill>
          <a:blip r:embed="rId5"/>
          <a:stretch>
            <a:fillRect/>
          </a:stretch>
        </p:blipFill>
        <p:spPr>
          <a:xfrm>
            <a:off x="1139238" y="612878"/>
            <a:ext cx="2797762" cy="2301439"/>
          </a:xfrm>
          <a:prstGeom prst="rect">
            <a:avLst/>
          </a:prstGeom>
        </p:spPr>
      </p:pic>
      <p:sp>
        <p:nvSpPr>
          <p:cNvPr id="14" name="TextBox 13">
            <a:extLst>
              <a:ext uri="{FF2B5EF4-FFF2-40B4-BE49-F238E27FC236}">
                <a16:creationId xmlns:a16="http://schemas.microsoft.com/office/drawing/2014/main" id="{02F85D3D-D831-9A17-20DB-34FE4F95CB26}"/>
              </a:ext>
            </a:extLst>
          </p:cNvPr>
          <p:cNvSpPr txBox="1"/>
          <p:nvPr/>
        </p:nvSpPr>
        <p:spPr>
          <a:xfrm>
            <a:off x="1960303" y="3298195"/>
            <a:ext cx="1385316" cy="261610"/>
          </a:xfrm>
          <a:prstGeom prst="rect">
            <a:avLst/>
          </a:prstGeom>
          <a:noFill/>
        </p:spPr>
        <p:txBody>
          <a:bodyPr wrap="none" rtlCol="0">
            <a:spAutoFit/>
          </a:bodyPr>
          <a:lstStyle/>
          <a:p>
            <a:r>
              <a:rPr lang="en-US" sz="1050" dirty="0">
                <a:latin typeface="Times New Roman" panose="02020603050405020304" pitchFamily="18" charset="0"/>
                <a:cs typeface="Times New Roman" panose="02020603050405020304" pitchFamily="18" charset="0"/>
              </a:rPr>
              <a:t>Stock out for 10 days</a:t>
            </a:r>
          </a:p>
        </p:txBody>
      </p:sp>
      <p:sp>
        <p:nvSpPr>
          <p:cNvPr id="19" name="TextBox 18">
            <a:extLst>
              <a:ext uri="{FF2B5EF4-FFF2-40B4-BE49-F238E27FC236}">
                <a16:creationId xmlns:a16="http://schemas.microsoft.com/office/drawing/2014/main" id="{CB44C7C8-4DA8-E8EC-1158-2229293164EA}"/>
              </a:ext>
            </a:extLst>
          </p:cNvPr>
          <p:cNvSpPr txBox="1"/>
          <p:nvPr/>
        </p:nvSpPr>
        <p:spPr>
          <a:xfrm>
            <a:off x="1434668" y="901544"/>
            <a:ext cx="1581532" cy="261610"/>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Stock out for 12 days</a:t>
            </a:r>
          </a:p>
        </p:txBody>
      </p:sp>
      <p:sp>
        <p:nvSpPr>
          <p:cNvPr id="20" name="TextBox 19">
            <a:extLst>
              <a:ext uri="{FF2B5EF4-FFF2-40B4-BE49-F238E27FC236}">
                <a16:creationId xmlns:a16="http://schemas.microsoft.com/office/drawing/2014/main" id="{3B2DAE50-EFD2-6572-201B-D9E9CCBCE3B7}"/>
              </a:ext>
            </a:extLst>
          </p:cNvPr>
          <p:cNvSpPr txBox="1"/>
          <p:nvPr/>
        </p:nvSpPr>
        <p:spPr>
          <a:xfrm>
            <a:off x="4768057" y="902266"/>
            <a:ext cx="1491755"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Stock out for 10 days</a:t>
            </a:r>
          </a:p>
        </p:txBody>
      </p:sp>
      <p:sp>
        <p:nvSpPr>
          <p:cNvPr id="21" name="TextBox 20">
            <a:extLst>
              <a:ext uri="{FF2B5EF4-FFF2-40B4-BE49-F238E27FC236}">
                <a16:creationId xmlns:a16="http://schemas.microsoft.com/office/drawing/2014/main" id="{D1835F67-6D0F-EA53-1EEC-BA902D54F528}"/>
              </a:ext>
            </a:extLst>
          </p:cNvPr>
          <p:cNvSpPr txBox="1"/>
          <p:nvPr/>
        </p:nvSpPr>
        <p:spPr>
          <a:xfrm>
            <a:off x="4975623" y="3323735"/>
            <a:ext cx="1420582" cy="261610"/>
          </a:xfrm>
          <a:prstGeom prst="rect">
            <a:avLst/>
          </a:prstGeom>
          <a:noFill/>
        </p:spPr>
        <p:txBody>
          <a:bodyPr wrap="none" rtlCol="0">
            <a:spAutoFit/>
          </a:bodyPr>
          <a:lstStyle/>
          <a:p>
            <a:r>
              <a:rPr lang="en-US" sz="1050" dirty="0">
                <a:latin typeface="Times New Roman" panose="02020603050405020304" pitchFamily="18" charset="0"/>
                <a:cs typeface="Times New Roman" panose="02020603050405020304" pitchFamily="18" charset="0"/>
              </a:rPr>
              <a:t>Stock out for 8.5 days</a:t>
            </a:r>
          </a:p>
        </p:txBody>
      </p:sp>
      <p:sp>
        <p:nvSpPr>
          <p:cNvPr id="22" name="TextBox 21">
            <a:extLst>
              <a:ext uri="{FF2B5EF4-FFF2-40B4-BE49-F238E27FC236}">
                <a16:creationId xmlns:a16="http://schemas.microsoft.com/office/drawing/2014/main" id="{6F13EB22-6938-96BD-8715-AFE957B1CACD}"/>
              </a:ext>
            </a:extLst>
          </p:cNvPr>
          <p:cNvSpPr txBox="1"/>
          <p:nvPr/>
        </p:nvSpPr>
        <p:spPr>
          <a:xfrm>
            <a:off x="8255002" y="846861"/>
            <a:ext cx="1420582" cy="261610"/>
          </a:xfrm>
          <a:prstGeom prst="rect">
            <a:avLst/>
          </a:prstGeom>
          <a:noFill/>
        </p:spPr>
        <p:txBody>
          <a:bodyPr wrap="none" rtlCol="0">
            <a:spAutoFit/>
          </a:bodyPr>
          <a:lstStyle/>
          <a:p>
            <a:r>
              <a:rPr lang="en-US" sz="1050" dirty="0">
                <a:latin typeface="Times New Roman" panose="02020603050405020304" pitchFamily="18" charset="0"/>
                <a:cs typeface="Times New Roman" panose="02020603050405020304" pitchFamily="18" charset="0"/>
              </a:rPr>
              <a:t>Stock out for 6.9 days</a:t>
            </a:r>
          </a:p>
        </p:txBody>
      </p:sp>
      <p:sp>
        <p:nvSpPr>
          <p:cNvPr id="23" name="TextBox 22">
            <a:extLst>
              <a:ext uri="{FF2B5EF4-FFF2-40B4-BE49-F238E27FC236}">
                <a16:creationId xmlns:a16="http://schemas.microsoft.com/office/drawing/2014/main" id="{A90B1DA7-FB96-5494-0205-0BE384BE5BC3}"/>
              </a:ext>
            </a:extLst>
          </p:cNvPr>
          <p:cNvSpPr txBox="1"/>
          <p:nvPr/>
        </p:nvSpPr>
        <p:spPr>
          <a:xfrm>
            <a:off x="8276431" y="3323735"/>
            <a:ext cx="142058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Stock out for 6.7 days</a:t>
            </a:r>
          </a:p>
        </p:txBody>
      </p:sp>
      <p:cxnSp>
        <p:nvCxnSpPr>
          <p:cNvPr id="25" name="Straight Connector 24">
            <a:extLst>
              <a:ext uri="{FF2B5EF4-FFF2-40B4-BE49-F238E27FC236}">
                <a16:creationId xmlns:a16="http://schemas.microsoft.com/office/drawing/2014/main" id="{B4339800-8E3C-9FBE-D9AA-0B51C50CBC71}"/>
              </a:ext>
            </a:extLst>
          </p:cNvPr>
          <p:cNvCxnSpPr>
            <a:cxnSpLocks/>
          </p:cNvCxnSpPr>
          <p:nvPr/>
        </p:nvCxnSpPr>
        <p:spPr>
          <a:xfrm>
            <a:off x="8153400" y="3684600"/>
            <a:ext cx="0" cy="15324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93ED94B-63AC-D98D-18B7-10500331FCB5}"/>
              </a:ext>
            </a:extLst>
          </p:cNvPr>
          <p:cNvSpPr txBox="1"/>
          <p:nvPr/>
        </p:nvSpPr>
        <p:spPr>
          <a:xfrm>
            <a:off x="7950199" y="1187731"/>
            <a:ext cx="869149"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Lower Limit </a:t>
            </a:r>
          </a:p>
          <a:p>
            <a:r>
              <a:rPr lang="en-US" sz="1000" dirty="0">
                <a:latin typeface="Times New Roman" panose="02020603050405020304" pitchFamily="18" charset="0"/>
                <a:cs typeface="Times New Roman" panose="02020603050405020304" pitchFamily="18" charset="0"/>
              </a:rPr>
              <a:t>-12 unit</a:t>
            </a:r>
          </a:p>
        </p:txBody>
      </p:sp>
      <p:cxnSp>
        <p:nvCxnSpPr>
          <p:cNvPr id="29" name="Straight Connector 28">
            <a:extLst>
              <a:ext uri="{FF2B5EF4-FFF2-40B4-BE49-F238E27FC236}">
                <a16:creationId xmlns:a16="http://schemas.microsoft.com/office/drawing/2014/main" id="{EFABE851-7DC5-DBAC-14F3-05E99BCBA0D9}"/>
              </a:ext>
            </a:extLst>
          </p:cNvPr>
          <p:cNvCxnSpPr>
            <a:cxnSpLocks/>
          </p:cNvCxnSpPr>
          <p:nvPr/>
        </p:nvCxnSpPr>
        <p:spPr>
          <a:xfrm>
            <a:off x="7806266" y="1086932"/>
            <a:ext cx="0" cy="15324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30E39-BC98-2C72-9AAD-DD5F252597A2}"/>
              </a:ext>
            </a:extLst>
          </p:cNvPr>
          <p:cNvCxnSpPr>
            <a:cxnSpLocks/>
          </p:cNvCxnSpPr>
          <p:nvPr/>
        </p:nvCxnSpPr>
        <p:spPr>
          <a:xfrm flipV="1">
            <a:off x="7806266" y="1524000"/>
            <a:ext cx="287867" cy="1095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2257602-DD09-76F2-37FB-8EB079D8636C}"/>
              </a:ext>
            </a:extLst>
          </p:cNvPr>
          <p:cNvCxnSpPr>
            <a:cxnSpLocks/>
          </p:cNvCxnSpPr>
          <p:nvPr/>
        </p:nvCxnSpPr>
        <p:spPr>
          <a:xfrm flipV="1">
            <a:off x="8153400" y="4450833"/>
            <a:ext cx="246062" cy="766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EC17FAF-8229-619C-3AEE-FBA93B6E31B0}"/>
              </a:ext>
            </a:extLst>
          </p:cNvPr>
          <p:cNvSpPr txBox="1"/>
          <p:nvPr/>
        </p:nvSpPr>
        <p:spPr>
          <a:xfrm>
            <a:off x="8183075" y="3947920"/>
            <a:ext cx="869149"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Lower Limit </a:t>
            </a:r>
          </a:p>
          <a:p>
            <a:r>
              <a:rPr lang="en-US" sz="1000" dirty="0">
                <a:latin typeface="Times New Roman" panose="02020603050405020304" pitchFamily="18" charset="0"/>
                <a:cs typeface="Times New Roman" panose="02020603050405020304" pitchFamily="18" charset="0"/>
              </a:rPr>
              <a:t>-10 unit</a:t>
            </a:r>
          </a:p>
        </p:txBody>
      </p:sp>
      <p:sp>
        <p:nvSpPr>
          <p:cNvPr id="38" name="TextBox 37">
            <a:extLst>
              <a:ext uri="{FF2B5EF4-FFF2-40B4-BE49-F238E27FC236}">
                <a16:creationId xmlns:a16="http://schemas.microsoft.com/office/drawing/2014/main" id="{C3ECBEBD-D450-88DF-5DFD-3D15CB054C0E}"/>
              </a:ext>
            </a:extLst>
          </p:cNvPr>
          <p:cNvSpPr txBox="1"/>
          <p:nvPr/>
        </p:nvSpPr>
        <p:spPr>
          <a:xfrm>
            <a:off x="1705265" y="2426593"/>
            <a:ext cx="532518" cy="369332"/>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Days</a:t>
            </a:r>
            <a:r>
              <a:rPr lang="en-US" dirty="0">
                <a:latin typeface="Times New Roman" panose="02020603050405020304" pitchFamily="18" charset="0"/>
                <a:cs typeface="Times New Roman" panose="02020603050405020304" pitchFamily="18" charset="0"/>
              </a:rPr>
              <a:t> </a:t>
            </a:r>
          </a:p>
        </p:txBody>
      </p:sp>
      <p:cxnSp>
        <p:nvCxnSpPr>
          <p:cNvPr id="40" name="Straight Arrow Connector 39">
            <a:extLst>
              <a:ext uri="{FF2B5EF4-FFF2-40B4-BE49-F238E27FC236}">
                <a16:creationId xmlns:a16="http://schemas.microsoft.com/office/drawing/2014/main" id="{AF5E7919-8E29-13A3-A7FE-869DC7A467A9}"/>
              </a:ext>
            </a:extLst>
          </p:cNvPr>
          <p:cNvCxnSpPr>
            <a:cxnSpLocks/>
          </p:cNvCxnSpPr>
          <p:nvPr/>
        </p:nvCxnSpPr>
        <p:spPr>
          <a:xfrm>
            <a:off x="2332327" y="2614176"/>
            <a:ext cx="3497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B086B7B-1470-26FC-D1ED-7A7845F315D2}"/>
              </a:ext>
            </a:extLst>
          </p:cNvPr>
          <p:cNvCxnSpPr>
            <a:cxnSpLocks/>
          </p:cNvCxnSpPr>
          <p:nvPr/>
        </p:nvCxnSpPr>
        <p:spPr>
          <a:xfrm flipV="1">
            <a:off x="1629593" y="1763597"/>
            <a:ext cx="0" cy="3314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F68DDC-C4A4-CF73-57CD-E99D70698140}"/>
              </a:ext>
            </a:extLst>
          </p:cNvPr>
          <p:cNvSpPr txBox="1"/>
          <p:nvPr/>
        </p:nvSpPr>
        <p:spPr>
          <a:xfrm>
            <a:off x="1434668" y="1505464"/>
            <a:ext cx="39626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Qty</a:t>
            </a:r>
          </a:p>
        </p:txBody>
      </p:sp>
      <p:sp>
        <p:nvSpPr>
          <p:cNvPr id="45" name="TextBox 44">
            <a:extLst>
              <a:ext uri="{FF2B5EF4-FFF2-40B4-BE49-F238E27FC236}">
                <a16:creationId xmlns:a16="http://schemas.microsoft.com/office/drawing/2014/main" id="{D274FFA4-2A50-A4E1-C349-76A2D4E0DAD6}"/>
              </a:ext>
            </a:extLst>
          </p:cNvPr>
          <p:cNvSpPr txBox="1"/>
          <p:nvPr/>
        </p:nvSpPr>
        <p:spPr>
          <a:xfrm>
            <a:off x="4679608" y="2820969"/>
            <a:ext cx="1479892" cy="307777"/>
          </a:xfrm>
          <a:prstGeom prst="rect">
            <a:avLst/>
          </a:prstGeom>
          <a:noFill/>
        </p:spPr>
        <p:txBody>
          <a:bodyPr wrap="none" rtlCol="0">
            <a:spAutoFit/>
          </a:bodyPr>
          <a:lstStyle/>
          <a:p>
            <a:r>
              <a:rPr lang="en-US" sz="1400" b="1" dirty="0">
                <a:highlight>
                  <a:srgbClr val="FFFF00"/>
                </a:highlight>
                <a:latin typeface="Times New Roman" panose="02020603050405020304" pitchFamily="18" charset="0"/>
                <a:cs typeface="Times New Roman" panose="02020603050405020304" pitchFamily="18" charset="0"/>
              </a:rPr>
              <a:t>Demand 55 units</a:t>
            </a:r>
          </a:p>
        </p:txBody>
      </p:sp>
      <p:sp>
        <p:nvSpPr>
          <p:cNvPr id="46" name="TextBox 45">
            <a:extLst>
              <a:ext uri="{FF2B5EF4-FFF2-40B4-BE49-F238E27FC236}">
                <a16:creationId xmlns:a16="http://schemas.microsoft.com/office/drawing/2014/main" id="{BED19B54-9938-EBBC-58D8-0169EDDF3C3D}"/>
              </a:ext>
            </a:extLst>
          </p:cNvPr>
          <p:cNvSpPr txBox="1"/>
          <p:nvPr/>
        </p:nvSpPr>
        <p:spPr>
          <a:xfrm>
            <a:off x="4616108" y="5471285"/>
            <a:ext cx="1479892" cy="307777"/>
          </a:xfrm>
          <a:prstGeom prst="rect">
            <a:avLst/>
          </a:prstGeom>
          <a:noFill/>
        </p:spPr>
        <p:txBody>
          <a:bodyPr wrap="none" rtlCol="0">
            <a:spAutoFit/>
          </a:bodyPr>
          <a:lstStyle/>
          <a:p>
            <a:r>
              <a:rPr lang="en-US" sz="1400" b="1" dirty="0">
                <a:highlight>
                  <a:srgbClr val="FFFF00"/>
                </a:highlight>
                <a:latin typeface="Times New Roman" panose="02020603050405020304" pitchFamily="18" charset="0"/>
                <a:cs typeface="Times New Roman" panose="02020603050405020304" pitchFamily="18" charset="0"/>
              </a:rPr>
              <a:t>Demand 40 units</a:t>
            </a:r>
          </a:p>
        </p:txBody>
      </p:sp>
      <p:sp>
        <p:nvSpPr>
          <p:cNvPr id="52" name="Oval 51">
            <a:extLst>
              <a:ext uri="{FF2B5EF4-FFF2-40B4-BE49-F238E27FC236}">
                <a16:creationId xmlns:a16="http://schemas.microsoft.com/office/drawing/2014/main" id="{DE7C7977-9645-7AB4-1985-6593B80B481F}"/>
              </a:ext>
            </a:extLst>
          </p:cNvPr>
          <p:cNvSpPr/>
          <p:nvPr/>
        </p:nvSpPr>
        <p:spPr>
          <a:xfrm>
            <a:off x="10962569" y="2314243"/>
            <a:ext cx="350308" cy="539026"/>
          </a:xfrm>
          <a:prstGeom prst="ellipse">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3" name="Oval 52">
            <a:extLst>
              <a:ext uri="{FF2B5EF4-FFF2-40B4-BE49-F238E27FC236}">
                <a16:creationId xmlns:a16="http://schemas.microsoft.com/office/drawing/2014/main" id="{982795E5-BA28-92C4-7C82-FD0AA5247792}"/>
              </a:ext>
            </a:extLst>
          </p:cNvPr>
          <p:cNvSpPr/>
          <p:nvPr/>
        </p:nvSpPr>
        <p:spPr>
          <a:xfrm>
            <a:off x="11258529" y="5014686"/>
            <a:ext cx="439165" cy="539026"/>
          </a:xfrm>
          <a:prstGeom prst="ellipse">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55" name="Connector: Elbow 54">
            <a:extLst>
              <a:ext uri="{FF2B5EF4-FFF2-40B4-BE49-F238E27FC236}">
                <a16:creationId xmlns:a16="http://schemas.microsoft.com/office/drawing/2014/main" id="{EBA62570-4796-7301-FBF8-F271A448F4C4}"/>
              </a:ext>
            </a:extLst>
          </p:cNvPr>
          <p:cNvCxnSpPr>
            <a:cxnSpLocks/>
            <a:stCxn id="45" idx="3"/>
            <a:endCxn id="52" idx="6"/>
          </p:cNvCxnSpPr>
          <p:nvPr/>
        </p:nvCxnSpPr>
        <p:spPr>
          <a:xfrm flipV="1">
            <a:off x="6159500" y="2583756"/>
            <a:ext cx="5153377" cy="391102"/>
          </a:xfrm>
          <a:prstGeom prst="bentConnector3">
            <a:avLst>
              <a:gd name="adj1" fmla="val 104436"/>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23C8641-6D60-7D6B-9A77-484B71B91537}"/>
              </a:ext>
            </a:extLst>
          </p:cNvPr>
          <p:cNvCxnSpPr>
            <a:cxnSpLocks/>
            <a:stCxn id="46" idx="3"/>
            <a:endCxn id="53" idx="6"/>
          </p:cNvCxnSpPr>
          <p:nvPr/>
        </p:nvCxnSpPr>
        <p:spPr>
          <a:xfrm flipV="1">
            <a:off x="6096000" y="5284199"/>
            <a:ext cx="5601694" cy="340975"/>
          </a:xfrm>
          <a:prstGeom prst="bentConnector3">
            <a:avLst>
              <a:gd name="adj1" fmla="val 10408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904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3F3D61-3D97-91CD-59A9-7F86D0672691}"/>
              </a:ext>
            </a:extLst>
          </p:cNvPr>
          <p:cNvSpPr txBox="1"/>
          <p:nvPr/>
        </p:nvSpPr>
        <p:spPr>
          <a:xfrm>
            <a:off x="2603264" y="77195"/>
            <a:ext cx="6786269"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Stockout analysis based on Demand variation</a:t>
            </a:r>
          </a:p>
        </p:txBody>
      </p:sp>
      <p:graphicFrame>
        <p:nvGraphicFramePr>
          <p:cNvPr id="17" name="Table 16">
            <a:extLst>
              <a:ext uri="{FF2B5EF4-FFF2-40B4-BE49-F238E27FC236}">
                <a16:creationId xmlns:a16="http://schemas.microsoft.com/office/drawing/2014/main" id="{74756BF7-690B-0309-5DBC-943FE91F835A}"/>
              </a:ext>
            </a:extLst>
          </p:cNvPr>
          <p:cNvGraphicFramePr>
            <a:graphicFrameLocks noGrp="1"/>
          </p:cNvGraphicFramePr>
          <p:nvPr>
            <p:extLst>
              <p:ext uri="{D42A27DB-BD31-4B8C-83A1-F6EECF244321}">
                <p14:modId xmlns:p14="http://schemas.microsoft.com/office/powerpoint/2010/main" val="362151058"/>
              </p:ext>
            </p:extLst>
          </p:nvPr>
        </p:nvGraphicFramePr>
        <p:xfrm>
          <a:off x="984871" y="2172168"/>
          <a:ext cx="4666553" cy="3291638"/>
        </p:xfrm>
        <a:graphic>
          <a:graphicData uri="http://schemas.openxmlformats.org/drawingml/2006/table">
            <a:tbl>
              <a:tblPr/>
              <a:tblGrid>
                <a:gridCol w="999939">
                  <a:extLst>
                    <a:ext uri="{9D8B030D-6E8A-4147-A177-3AD203B41FA5}">
                      <a16:colId xmlns:a16="http://schemas.microsoft.com/office/drawing/2014/main" val="2645919635"/>
                    </a:ext>
                  </a:extLst>
                </a:gridCol>
                <a:gridCol w="1047840">
                  <a:extLst>
                    <a:ext uri="{9D8B030D-6E8A-4147-A177-3AD203B41FA5}">
                      <a16:colId xmlns:a16="http://schemas.microsoft.com/office/drawing/2014/main" val="3390428067"/>
                    </a:ext>
                  </a:extLst>
                </a:gridCol>
                <a:gridCol w="1158028">
                  <a:extLst>
                    <a:ext uri="{9D8B030D-6E8A-4147-A177-3AD203B41FA5}">
                      <a16:colId xmlns:a16="http://schemas.microsoft.com/office/drawing/2014/main" val="1103381822"/>
                    </a:ext>
                  </a:extLst>
                </a:gridCol>
                <a:gridCol w="1348320">
                  <a:extLst>
                    <a:ext uri="{9D8B030D-6E8A-4147-A177-3AD203B41FA5}">
                      <a16:colId xmlns:a16="http://schemas.microsoft.com/office/drawing/2014/main" val="345534302"/>
                    </a:ext>
                  </a:extLst>
                </a:gridCol>
                <a:gridCol w="112426">
                  <a:extLst>
                    <a:ext uri="{9D8B030D-6E8A-4147-A177-3AD203B41FA5}">
                      <a16:colId xmlns:a16="http://schemas.microsoft.com/office/drawing/2014/main" val="1130778255"/>
                    </a:ext>
                  </a:extLst>
                </a:gridCol>
              </a:tblGrid>
              <a:tr h="269523">
                <a:tc>
                  <a:txBody>
                    <a:bodyPr/>
                    <a:lstStyle/>
                    <a:p>
                      <a:pPr>
                        <a:buNone/>
                      </a:pPr>
                      <a:r>
                        <a:rPr lang="en-US" sz="1400" b="1" dirty="0">
                          <a:latin typeface="Times New Roman" panose="02020603050405020304" pitchFamily="18" charset="0"/>
                          <a:cs typeface="Times New Roman" panose="02020603050405020304" pitchFamily="18" charset="0"/>
                        </a:rPr>
                        <a:t>Echelon</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400" b="1" dirty="0">
                          <a:latin typeface="Times New Roman" panose="02020603050405020304" pitchFamily="18" charset="0"/>
                          <a:cs typeface="Times New Roman" panose="02020603050405020304" pitchFamily="18" charset="0"/>
                        </a:rPr>
                        <a:t>Scenario</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Demand Level</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Stockout Time (days)</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14770"/>
                  </a:ext>
                </a:extLst>
              </a:tr>
              <a:tr h="262457">
                <a:tc>
                  <a:txBody>
                    <a:bodyPr/>
                    <a:lstStyle/>
                    <a:p>
                      <a:pPr>
                        <a:buNone/>
                      </a:pPr>
                      <a:r>
                        <a:rPr lang="en-US" sz="1400" b="1" dirty="0">
                          <a:latin typeface="Times New Roman" panose="02020603050405020304" pitchFamily="18" charset="0"/>
                          <a:cs typeface="Times New Roman" panose="02020603050405020304" pitchFamily="18" charset="0"/>
                        </a:rPr>
                        <a:t>Factory </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Higher Demand</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ctr">
                        <a:buNone/>
                      </a:pPr>
                      <a:r>
                        <a:rPr lang="en-US" sz="1400" dirty="0">
                          <a:latin typeface="Times New Roman" panose="02020603050405020304" pitchFamily="18" charset="0"/>
                          <a:cs typeface="Times New Roman" panose="02020603050405020304" pitchFamily="18" charset="0"/>
                        </a:rPr>
                        <a:t>55</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12</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695445605"/>
                  </a:ext>
                </a:extLst>
              </a:tr>
              <a:tr h="323023">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Lower Demand</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dirty="0">
                          <a:latin typeface="Times New Roman" panose="02020603050405020304" pitchFamily="18" charset="0"/>
                          <a:cs typeface="Times New Roman" panose="02020603050405020304" pitchFamily="18" charset="0"/>
                        </a:rPr>
                        <a:t>40</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10</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0114090"/>
                  </a:ext>
                </a:extLst>
              </a:tr>
              <a:tr h="323023">
                <a:tc>
                  <a:txBody>
                    <a:bodyPr/>
                    <a:lstStyle/>
                    <a:p>
                      <a:pPr>
                        <a:buNone/>
                      </a:pPr>
                      <a:r>
                        <a:rPr lang="en-US" sz="1400" b="1" dirty="0">
                          <a:latin typeface="Times New Roman" panose="02020603050405020304" pitchFamily="18" charset="0"/>
                          <a:cs typeface="Times New Roman" panose="02020603050405020304" pitchFamily="18" charset="0"/>
                        </a:rPr>
                        <a:t>Distributor</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Higher Demand</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ctr">
                        <a:buNone/>
                      </a:pPr>
                      <a:r>
                        <a:rPr lang="en-US" sz="1400" dirty="0">
                          <a:latin typeface="Times New Roman" panose="02020603050405020304" pitchFamily="18" charset="0"/>
                          <a:cs typeface="Times New Roman" panose="02020603050405020304" pitchFamily="18" charset="0"/>
                        </a:rPr>
                        <a:t>55</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10</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973466986"/>
                  </a:ext>
                </a:extLst>
              </a:tr>
              <a:tr h="323023">
                <a:tc>
                  <a:txBody>
                    <a:bodyPr/>
                    <a:lstStyle/>
                    <a:p>
                      <a:pPr>
                        <a:buNone/>
                      </a:pPr>
                      <a:endParaRPr lang="en-US" sz="140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Lower Demand</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dirty="0">
                          <a:latin typeface="Times New Roman" panose="02020603050405020304" pitchFamily="18" charset="0"/>
                          <a:cs typeface="Times New Roman" panose="02020603050405020304" pitchFamily="18" charset="0"/>
                        </a:rPr>
                        <a:t>40</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8.5</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3519803"/>
                  </a:ext>
                </a:extLst>
              </a:tr>
              <a:tr h="323023">
                <a:tc>
                  <a:txBody>
                    <a:bodyPr/>
                    <a:lstStyle/>
                    <a:p>
                      <a:pPr>
                        <a:buNone/>
                      </a:pPr>
                      <a:r>
                        <a:rPr lang="en-US" sz="1400" b="1" dirty="0">
                          <a:latin typeface="Times New Roman" panose="02020603050405020304" pitchFamily="18" charset="0"/>
                          <a:cs typeface="Times New Roman" panose="02020603050405020304" pitchFamily="18" charset="0"/>
                        </a:rPr>
                        <a:t>Retailer</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a:noFill/>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Higher Demand</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ctr">
                        <a:buNone/>
                      </a:pPr>
                      <a:r>
                        <a:rPr lang="en-US" sz="1400" dirty="0">
                          <a:latin typeface="Times New Roman" panose="02020603050405020304" pitchFamily="18" charset="0"/>
                          <a:cs typeface="Times New Roman" panose="02020603050405020304" pitchFamily="18" charset="0"/>
                        </a:rPr>
                        <a:t>55</a:t>
                      </a: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6.8</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618614317"/>
                  </a:ext>
                </a:extLst>
              </a:tr>
              <a:tr h="323023">
                <a:tc>
                  <a:txBody>
                    <a:bodyPr/>
                    <a:lstStyle/>
                    <a:p>
                      <a:pPr>
                        <a:buNone/>
                      </a:pPr>
                      <a:endParaRPr lang="en-US" sz="140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400" dirty="0">
                          <a:latin typeface="Times New Roman" panose="02020603050405020304" pitchFamily="18" charset="0"/>
                          <a:cs typeface="Times New Roman" panose="02020603050405020304" pitchFamily="18" charset="0"/>
                        </a:rPr>
                        <a:t>Lower Demand</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dirty="0">
                          <a:latin typeface="Times New Roman" panose="02020603050405020304" pitchFamily="18" charset="0"/>
                          <a:cs typeface="Times New Roman" panose="02020603050405020304" pitchFamily="18" charset="0"/>
                        </a:rPr>
                        <a:t>40</a:t>
                      </a: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sz="1400" b="1" dirty="0">
                          <a:latin typeface="Times New Roman" panose="02020603050405020304" pitchFamily="18" charset="0"/>
                          <a:cs typeface="Times New Roman" panose="02020603050405020304" pitchFamily="18" charset="0"/>
                        </a:rPr>
                        <a:t>6.5</a:t>
                      </a: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buNone/>
                      </a:pPr>
                      <a:endParaRPr lang="en-US" sz="1400" dirty="0">
                        <a:latin typeface="Times New Roman" panose="02020603050405020304" pitchFamily="18" charset="0"/>
                        <a:cs typeface="Times New Roman" panose="02020603050405020304" pitchFamily="18" charset="0"/>
                      </a:endParaRPr>
                    </a:p>
                  </a:txBody>
                  <a:tcPr marL="43513" marR="43513" marT="21757" marB="21757"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5988165"/>
                  </a:ext>
                </a:extLst>
              </a:tr>
            </a:tbl>
          </a:graphicData>
        </a:graphic>
      </p:graphicFrame>
      <p:sp>
        <p:nvSpPr>
          <p:cNvPr id="18" name="TextBox 17">
            <a:extLst>
              <a:ext uri="{FF2B5EF4-FFF2-40B4-BE49-F238E27FC236}">
                <a16:creationId xmlns:a16="http://schemas.microsoft.com/office/drawing/2014/main" id="{DFCDF644-9025-1FA5-8F91-9E076079FCFB}"/>
              </a:ext>
            </a:extLst>
          </p:cNvPr>
          <p:cNvSpPr txBox="1"/>
          <p:nvPr/>
        </p:nvSpPr>
        <p:spPr>
          <a:xfrm>
            <a:off x="774452" y="1655451"/>
            <a:ext cx="5221946"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Table: Stockout Days analysis based on Demand variation</a:t>
            </a:r>
          </a:p>
        </p:txBody>
      </p:sp>
      <p:sp>
        <p:nvSpPr>
          <p:cNvPr id="20" name="TextBox 19">
            <a:extLst>
              <a:ext uri="{FF2B5EF4-FFF2-40B4-BE49-F238E27FC236}">
                <a16:creationId xmlns:a16="http://schemas.microsoft.com/office/drawing/2014/main" id="{0D1FC853-CCCD-2AC9-C72F-F40203B1100C}"/>
              </a:ext>
            </a:extLst>
          </p:cNvPr>
          <p:cNvSpPr txBox="1"/>
          <p:nvPr/>
        </p:nvSpPr>
        <p:spPr>
          <a:xfrm>
            <a:off x="7428812" y="5583017"/>
            <a:ext cx="3379537"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Figure: Stockout Days vs Demand</a:t>
            </a:r>
          </a:p>
        </p:txBody>
      </p:sp>
      <p:pic>
        <p:nvPicPr>
          <p:cNvPr id="21" name="Picture 20">
            <a:extLst>
              <a:ext uri="{FF2B5EF4-FFF2-40B4-BE49-F238E27FC236}">
                <a16:creationId xmlns:a16="http://schemas.microsoft.com/office/drawing/2014/main" id="{98419729-FC44-5488-61C5-3C1F2E7E4929}"/>
              </a:ext>
            </a:extLst>
          </p:cNvPr>
          <p:cNvPicPr>
            <a:picLocks noChangeAspect="1"/>
          </p:cNvPicPr>
          <p:nvPr/>
        </p:nvPicPr>
        <p:blipFill>
          <a:blip r:embed="rId2"/>
          <a:stretch>
            <a:fillRect/>
          </a:stretch>
        </p:blipFill>
        <p:spPr>
          <a:xfrm>
            <a:off x="6305005" y="1327343"/>
            <a:ext cx="5389147" cy="4255674"/>
          </a:xfrm>
          <a:prstGeom prst="rect">
            <a:avLst/>
          </a:prstGeom>
        </p:spPr>
      </p:pic>
    </p:spTree>
    <p:extLst>
      <p:ext uri="{BB962C8B-B14F-4D97-AF65-F5344CB8AC3E}">
        <p14:creationId xmlns:p14="http://schemas.microsoft.com/office/powerpoint/2010/main" val="3008615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5015B9-C6E5-C48D-FF83-6D1A676C8406}"/>
              </a:ext>
            </a:extLst>
          </p:cNvPr>
          <p:cNvSpPr txBox="1"/>
          <p:nvPr/>
        </p:nvSpPr>
        <p:spPr>
          <a:xfrm>
            <a:off x="1016000" y="1004544"/>
            <a:ext cx="11023600" cy="3970318"/>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stockout-time curves represent how many days each echelon can continue fulfilling orders before reaching its reorder-point safety threshold.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customer demand increases, the effective demand signals (</a:t>
            </a:r>
            <a:r>
              <a:rPr lang="en-US" dirty="0" err="1">
                <a:latin typeface="Times New Roman" panose="02020603050405020304" pitchFamily="18" charset="0"/>
                <a:cs typeface="Times New Roman" panose="02020603050405020304" pitchFamily="18" charset="0"/>
              </a:rPr>
              <a:t>Cdemand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ReDemand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DDmnd</a:t>
            </a:r>
            <a:r>
              <a:rPr lang="en-US" dirty="0">
                <a:latin typeface="Times New Roman" panose="02020603050405020304" pitchFamily="18" charset="0"/>
                <a:cs typeface="Times New Roman" panose="02020603050405020304" pitchFamily="18" charset="0"/>
              </a:rPr>
              <a:t>) rise across the chain.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retailer drops fastest because it faces raw customer demand and maintains the smallest inventories, while the distributor shows a slower decline due to smoother </a:t>
            </a:r>
            <a:r>
              <a:rPr lang="en-US" dirty="0" err="1">
                <a:latin typeface="Times New Roman" panose="02020603050405020304" pitchFamily="18" charset="0"/>
                <a:cs typeface="Times New Roman" panose="02020603050405020304" pitchFamily="18" charset="0"/>
              </a:rPr>
              <a:t>ReDemand</a:t>
            </a:r>
            <a:r>
              <a:rPr lang="en-US" dirty="0">
                <a:latin typeface="Times New Roman" panose="02020603050405020304" pitchFamily="18" charset="0"/>
                <a:cs typeface="Times New Roman" panose="02020603050405020304" pitchFamily="18" charset="0"/>
              </a:rPr>
              <a:t> and larger stocks.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factory shows the longest stockout time because it holds the largest buffers and sees the most delayed demand signal.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As demand continues to rise, all stockout-time values converge toward zero, indicating imminent stockouts. Thus, the curves validate the expected inverse relationship between demand level and stock-availability duration.”</a:t>
            </a:r>
          </a:p>
        </p:txBody>
      </p:sp>
      <p:sp>
        <p:nvSpPr>
          <p:cNvPr id="2" name="TextBox 1">
            <a:extLst>
              <a:ext uri="{FF2B5EF4-FFF2-40B4-BE49-F238E27FC236}">
                <a16:creationId xmlns:a16="http://schemas.microsoft.com/office/drawing/2014/main" id="{65AA1C46-BB94-1540-8BF3-2BC6489EEE5F}"/>
              </a:ext>
            </a:extLst>
          </p:cNvPr>
          <p:cNvSpPr txBox="1"/>
          <p:nvPr/>
        </p:nvSpPr>
        <p:spPr>
          <a:xfrm>
            <a:off x="5334000" y="160748"/>
            <a:ext cx="204046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Observation</a:t>
            </a:r>
            <a:endParaRPr lang="en-CA"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064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A14CB5-FE59-D05A-EAF2-92CC4387EBD5}"/>
              </a:ext>
            </a:extLst>
          </p:cNvPr>
          <p:cNvSpPr txBox="1"/>
          <p:nvPr/>
        </p:nvSpPr>
        <p:spPr>
          <a:xfrm>
            <a:off x="948266" y="740983"/>
            <a:ext cx="10947401" cy="5078313"/>
          </a:xfrm>
          <a:prstGeom prst="rect">
            <a:avLst/>
          </a:prstGeom>
          <a:noFill/>
        </p:spPr>
        <p:txBody>
          <a:bodyPr wrap="square">
            <a:spAutoFit/>
          </a:bodyPr>
          <a:lstStyle/>
          <a:p>
            <a:pPr marL="285750" indent="-285750"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This study developed a comprehensive System Dynamics framework to analyze inventory behavior and demand-signal distortion across a multi-echelon supply chain.</a:t>
            </a:r>
          </a:p>
          <a:p>
            <a:pPr marL="285750" indent="-285750" algn="just">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By integrating forecasting delays, inventory-adjustment mechanisms, and replenishment responses, the model captures the dynamic interactions that give rise to the bullwhip effect an enduring challenge in supply chain management. </a:t>
            </a:r>
          </a:p>
          <a:p>
            <a:pPr marL="285750" indent="-285750" algn="just">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formulation of order-up-to logic, safety-stock targets, and stockout-time estimation enabled a realistic representation of how demand fluctuations propagate from retailers upstream to distributors and factories.</a:t>
            </a:r>
          </a:p>
          <a:p>
            <a:pPr marL="285750" indent="-285750" algn="just">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framework also illustrates the nonlinear feedback loops that drive amplification effects, thereby emphasizing the importance of coordinated decision-making and rational parameterization of forecasting and adjustment delays.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Overall, the proposed model serves as a decision-support tool for understanding supply-chain instability and experimenting with alternative control strategies. The structure allows for scenario analysis involving demand shifts, service-level constraints, and stock-out risk, laying the groundwork for data-driven inventory optimization in real-world multi-echelon systems.</a:t>
            </a:r>
          </a:p>
        </p:txBody>
      </p:sp>
      <p:sp>
        <p:nvSpPr>
          <p:cNvPr id="4" name="TextBox 3">
            <a:extLst>
              <a:ext uri="{FF2B5EF4-FFF2-40B4-BE49-F238E27FC236}">
                <a16:creationId xmlns:a16="http://schemas.microsoft.com/office/drawing/2014/main" id="{892BB4C4-62B3-7831-0F97-01D293C12200}"/>
              </a:ext>
            </a:extLst>
          </p:cNvPr>
          <p:cNvSpPr txBox="1"/>
          <p:nvPr/>
        </p:nvSpPr>
        <p:spPr>
          <a:xfrm>
            <a:off x="5334000" y="160748"/>
            <a:ext cx="204046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Conclusion</a:t>
            </a:r>
            <a:endParaRPr lang="en-CA"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8712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97223-0C57-0835-F463-AD7BD5D73016}"/>
              </a:ext>
            </a:extLst>
          </p:cNvPr>
          <p:cNvPicPr>
            <a:picLocks noChangeAspect="1"/>
          </p:cNvPicPr>
          <p:nvPr/>
        </p:nvPicPr>
        <p:blipFill>
          <a:blip r:embed="rId2"/>
          <a:stretch>
            <a:fillRect/>
          </a:stretch>
        </p:blipFill>
        <p:spPr>
          <a:xfrm>
            <a:off x="1426575" y="476250"/>
            <a:ext cx="5596525" cy="5429250"/>
          </a:xfrm>
          <a:prstGeom prst="rect">
            <a:avLst/>
          </a:prstGeom>
        </p:spPr>
      </p:pic>
      <p:sp>
        <p:nvSpPr>
          <p:cNvPr id="4" name="TextBox 3">
            <a:extLst>
              <a:ext uri="{FF2B5EF4-FFF2-40B4-BE49-F238E27FC236}">
                <a16:creationId xmlns:a16="http://schemas.microsoft.com/office/drawing/2014/main" id="{E48EE7D5-D98E-7D08-D17D-FD12786B913D}"/>
              </a:ext>
            </a:extLst>
          </p:cNvPr>
          <p:cNvSpPr txBox="1"/>
          <p:nvPr/>
        </p:nvSpPr>
        <p:spPr>
          <a:xfrm>
            <a:off x="7658100" y="420013"/>
            <a:ext cx="4019550" cy="430887"/>
          </a:xfrm>
          <a:prstGeom prst="rect">
            <a:avLst/>
          </a:prstGeom>
          <a:noFill/>
        </p:spPr>
        <p:txBody>
          <a:bodyPr wrap="square">
            <a:spAutoFit/>
          </a:bodyPr>
          <a:lstStyle/>
          <a:p>
            <a:r>
              <a:rPr lang="en-US" sz="1050" b="0" i="0" dirty="0" err="1">
                <a:solidFill>
                  <a:srgbClr val="222222"/>
                </a:solidFill>
                <a:effectLst/>
                <a:latin typeface="Arial" panose="020B0604020202020204" pitchFamily="34" charset="0"/>
              </a:rPr>
              <a:t>Axsäter</a:t>
            </a:r>
            <a:r>
              <a:rPr lang="en-US" sz="1050" b="0" i="0" dirty="0">
                <a:solidFill>
                  <a:srgbClr val="222222"/>
                </a:solidFill>
                <a:effectLst/>
                <a:latin typeface="Arial" panose="020B0604020202020204" pitchFamily="34" charset="0"/>
              </a:rPr>
              <a:t>, S. (2001). A framework for decentralized multi-echelon inventory control. </a:t>
            </a:r>
            <a:r>
              <a:rPr lang="en-US" sz="1050" b="0" i="1" dirty="0" err="1">
                <a:solidFill>
                  <a:srgbClr val="222222"/>
                </a:solidFill>
                <a:effectLst/>
                <a:latin typeface="Arial" panose="020B0604020202020204" pitchFamily="34" charset="0"/>
              </a:rPr>
              <a:t>Iie</a:t>
            </a:r>
            <a:r>
              <a:rPr lang="en-US" sz="1050" b="0" i="1" dirty="0">
                <a:solidFill>
                  <a:srgbClr val="222222"/>
                </a:solidFill>
                <a:effectLst/>
                <a:latin typeface="Arial" panose="020B0604020202020204" pitchFamily="34" charset="0"/>
              </a:rPr>
              <a:t> Transactions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33</a:t>
            </a:r>
            <a:r>
              <a:rPr lang="en-US" sz="1050" b="0" i="0" dirty="0">
                <a:solidFill>
                  <a:srgbClr val="222222"/>
                </a:solidFill>
                <a:effectLst/>
                <a:latin typeface="Arial" panose="020B0604020202020204" pitchFamily="34" charset="0"/>
              </a:rPr>
              <a:t>(2), 91-97.</a:t>
            </a:r>
            <a:endParaRPr lang="en-CA" sz="1050" dirty="0"/>
          </a:p>
        </p:txBody>
      </p:sp>
      <p:sp>
        <p:nvSpPr>
          <p:cNvPr id="5" name="TextBox 4">
            <a:extLst>
              <a:ext uri="{FF2B5EF4-FFF2-40B4-BE49-F238E27FC236}">
                <a16:creationId xmlns:a16="http://schemas.microsoft.com/office/drawing/2014/main" id="{86F83A06-9C3D-5C18-069E-934657F223AE}"/>
              </a:ext>
            </a:extLst>
          </p:cNvPr>
          <p:cNvSpPr txBox="1"/>
          <p:nvPr/>
        </p:nvSpPr>
        <p:spPr>
          <a:xfrm>
            <a:off x="5003800" y="50681"/>
            <a:ext cx="116840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Future work</a:t>
            </a: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2970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A28400-3E30-FEFB-CB70-1130F27264A8}"/>
              </a:ext>
            </a:extLst>
          </p:cNvPr>
          <p:cNvPicPr>
            <a:picLocks noChangeAspect="1"/>
          </p:cNvPicPr>
          <p:nvPr/>
        </p:nvPicPr>
        <p:blipFill>
          <a:blip r:embed="rId2"/>
          <a:stretch>
            <a:fillRect/>
          </a:stretch>
        </p:blipFill>
        <p:spPr>
          <a:xfrm>
            <a:off x="1595966" y="741356"/>
            <a:ext cx="9283700" cy="3485603"/>
          </a:xfrm>
          <a:prstGeom prst="rect">
            <a:avLst/>
          </a:prstGeom>
        </p:spPr>
      </p:pic>
      <p:sp>
        <p:nvSpPr>
          <p:cNvPr id="8" name="TextBox 7">
            <a:extLst>
              <a:ext uri="{FF2B5EF4-FFF2-40B4-BE49-F238E27FC236}">
                <a16:creationId xmlns:a16="http://schemas.microsoft.com/office/drawing/2014/main" id="{74811355-CAB9-BDED-BEFD-BB24AB888974}"/>
              </a:ext>
            </a:extLst>
          </p:cNvPr>
          <p:cNvSpPr txBox="1"/>
          <p:nvPr/>
        </p:nvSpPr>
        <p:spPr>
          <a:xfrm>
            <a:off x="4682066" y="172382"/>
            <a:ext cx="361526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Stock Analysis Based on Varying Demand</a:t>
            </a:r>
            <a:endParaRPr lang="en-CA" sz="1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720C57E-AED7-BEB1-2B99-CDC8E71AA85B}"/>
              </a:ext>
            </a:extLst>
          </p:cNvPr>
          <p:cNvPicPr>
            <a:picLocks noChangeAspect="1"/>
          </p:cNvPicPr>
          <p:nvPr/>
        </p:nvPicPr>
        <p:blipFill>
          <a:blip r:embed="rId3"/>
          <a:stretch>
            <a:fillRect/>
          </a:stretch>
        </p:blipFill>
        <p:spPr>
          <a:xfrm>
            <a:off x="4498894" y="4488156"/>
            <a:ext cx="6767147" cy="1413111"/>
          </a:xfrm>
          <a:prstGeom prst="rect">
            <a:avLst/>
          </a:prstGeom>
        </p:spPr>
      </p:pic>
    </p:spTree>
    <p:extLst>
      <p:ext uri="{BB962C8B-B14F-4D97-AF65-F5344CB8AC3E}">
        <p14:creationId xmlns:p14="http://schemas.microsoft.com/office/powerpoint/2010/main" val="1530662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79F44-025C-A2C8-95A5-9C62FBE7E18A}"/>
              </a:ext>
            </a:extLst>
          </p:cNvPr>
          <p:cNvPicPr>
            <a:picLocks noChangeAspect="1"/>
          </p:cNvPicPr>
          <p:nvPr/>
        </p:nvPicPr>
        <p:blipFill>
          <a:blip r:embed="rId2"/>
          <a:stretch>
            <a:fillRect/>
          </a:stretch>
        </p:blipFill>
        <p:spPr>
          <a:xfrm>
            <a:off x="8425196" y="796990"/>
            <a:ext cx="3385805" cy="1960891"/>
          </a:xfrm>
          <a:prstGeom prst="rect">
            <a:avLst/>
          </a:prstGeom>
        </p:spPr>
      </p:pic>
      <p:pic>
        <p:nvPicPr>
          <p:cNvPr id="5" name="Picture 4">
            <a:extLst>
              <a:ext uri="{FF2B5EF4-FFF2-40B4-BE49-F238E27FC236}">
                <a16:creationId xmlns:a16="http://schemas.microsoft.com/office/drawing/2014/main" id="{7684C862-2514-DF35-4ECD-37EB6FE7DC2B}"/>
              </a:ext>
            </a:extLst>
          </p:cNvPr>
          <p:cNvPicPr>
            <a:picLocks noChangeAspect="1"/>
          </p:cNvPicPr>
          <p:nvPr/>
        </p:nvPicPr>
        <p:blipFill>
          <a:blip r:embed="rId3"/>
          <a:stretch>
            <a:fillRect/>
          </a:stretch>
        </p:blipFill>
        <p:spPr>
          <a:xfrm>
            <a:off x="1085959" y="796990"/>
            <a:ext cx="3028894" cy="1960891"/>
          </a:xfrm>
          <a:prstGeom prst="rect">
            <a:avLst/>
          </a:prstGeom>
        </p:spPr>
      </p:pic>
      <p:pic>
        <p:nvPicPr>
          <p:cNvPr id="6" name="Picture 5">
            <a:extLst>
              <a:ext uri="{FF2B5EF4-FFF2-40B4-BE49-F238E27FC236}">
                <a16:creationId xmlns:a16="http://schemas.microsoft.com/office/drawing/2014/main" id="{F9E949A5-E863-DF51-A182-6691B809FB5B}"/>
              </a:ext>
            </a:extLst>
          </p:cNvPr>
          <p:cNvPicPr>
            <a:picLocks noChangeAspect="1"/>
          </p:cNvPicPr>
          <p:nvPr/>
        </p:nvPicPr>
        <p:blipFill>
          <a:blip r:embed="rId4"/>
          <a:stretch>
            <a:fillRect/>
          </a:stretch>
        </p:blipFill>
        <p:spPr>
          <a:xfrm>
            <a:off x="1085959" y="3177254"/>
            <a:ext cx="3028894" cy="2072080"/>
          </a:xfrm>
          <a:prstGeom prst="rect">
            <a:avLst/>
          </a:prstGeom>
        </p:spPr>
      </p:pic>
      <p:pic>
        <p:nvPicPr>
          <p:cNvPr id="7" name="Picture 6">
            <a:extLst>
              <a:ext uri="{FF2B5EF4-FFF2-40B4-BE49-F238E27FC236}">
                <a16:creationId xmlns:a16="http://schemas.microsoft.com/office/drawing/2014/main" id="{F04614A3-5714-393F-EAFE-723E4A268788}"/>
              </a:ext>
            </a:extLst>
          </p:cNvPr>
          <p:cNvPicPr>
            <a:picLocks noChangeAspect="1"/>
          </p:cNvPicPr>
          <p:nvPr/>
        </p:nvPicPr>
        <p:blipFill>
          <a:blip r:embed="rId5"/>
          <a:stretch>
            <a:fillRect/>
          </a:stretch>
        </p:blipFill>
        <p:spPr>
          <a:xfrm>
            <a:off x="4632784" y="796990"/>
            <a:ext cx="3283551" cy="1960891"/>
          </a:xfrm>
          <a:prstGeom prst="rect">
            <a:avLst/>
          </a:prstGeom>
        </p:spPr>
      </p:pic>
      <p:pic>
        <p:nvPicPr>
          <p:cNvPr id="8" name="Picture 7">
            <a:extLst>
              <a:ext uri="{FF2B5EF4-FFF2-40B4-BE49-F238E27FC236}">
                <a16:creationId xmlns:a16="http://schemas.microsoft.com/office/drawing/2014/main" id="{BC53CC44-0DD8-DBE1-665A-F73F25220B88}"/>
              </a:ext>
            </a:extLst>
          </p:cNvPr>
          <p:cNvPicPr>
            <a:picLocks noChangeAspect="1"/>
          </p:cNvPicPr>
          <p:nvPr/>
        </p:nvPicPr>
        <p:blipFill>
          <a:blip r:embed="rId6"/>
          <a:stretch>
            <a:fillRect/>
          </a:stretch>
        </p:blipFill>
        <p:spPr>
          <a:xfrm>
            <a:off x="4632784" y="3136046"/>
            <a:ext cx="3283551" cy="2154496"/>
          </a:xfrm>
          <a:prstGeom prst="rect">
            <a:avLst/>
          </a:prstGeom>
        </p:spPr>
      </p:pic>
      <p:pic>
        <p:nvPicPr>
          <p:cNvPr id="9" name="Picture 8">
            <a:extLst>
              <a:ext uri="{FF2B5EF4-FFF2-40B4-BE49-F238E27FC236}">
                <a16:creationId xmlns:a16="http://schemas.microsoft.com/office/drawing/2014/main" id="{C08AACEB-AA6A-D990-C98B-BABFF7C2F5B3}"/>
              </a:ext>
            </a:extLst>
          </p:cNvPr>
          <p:cNvPicPr>
            <a:picLocks noChangeAspect="1"/>
          </p:cNvPicPr>
          <p:nvPr/>
        </p:nvPicPr>
        <p:blipFill>
          <a:blip r:embed="rId7"/>
          <a:stretch>
            <a:fillRect/>
          </a:stretch>
        </p:blipFill>
        <p:spPr>
          <a:xfrm>
            <a:off x="8434266" y="3136047"/>
            <a:ext cx="3376735" cy="2154496"/>
          </a:xfrm>
          <a:prstGeom prst="rect">
            <a:avLst/>
          </a:prstGeom>
        </p:spPr>
      </p:pic>
      <p:sp>
        <p:nvSpPr>
          <p:cNvPr id="10" name="TextBox 9">
            <a:extLst>
              <a:ext uri="{FF2B5EF4-FFF2-40B4-BE49-F238E27FC236}">
                <a16:creationId xmlns:a16="http://schemas.microsoft.com/office/drawing/2014/main" id="{867DCB28-8A45-19F0-0F6E-5B3F4339BA4E}"/>
              </a:ext>
            </a:extLst>
          </p:cNvPr>
          <p:cNvSpPr txBox="1"/>
          <p:nvPr/>
        </p:nvSpPr>
        <p:spPr>
          <a:xfrm>
            <a:off x="1888066" y="287866"/>
            <a:ext cx="95410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Factory</a:t>
            </a:r>
          </a:p>
        </p:txBody>
      </p:sp>
      <p:sp>
        <p:nvSpPr>
          <p:cNvPr id="11" name="TextBox 10">
            <a:extLst>
              <a:ext uri="{FF2B5EF4-FFF2-40B4-BE49-F238E27FC236}">
                <a16:creationId xmlns:a16="http://schemas.microsoft.com/office/drawing/2014/main" id="{C5484BD2-5DA8-1F63-6DE4-B5E770B2DC3A}"/>
              </a:ext>
            </a:extLst>
          </p:cNvPr>
          <p:cNvSpPr txBox="1"/>
          <p:nvPr/>
        </p:nvSpPr>
        <p:spPr>
          <a:xfrm>
            <a:off x="5511800" y="287866"/>
            <a:ext cx="1300356"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Distributor</a:t>
            </a:r>
          </a:p>
        </p:txBody>
      </p:sp>
      <p:sp>
        <p:nvSpPr>
          <p:cNvPr id="12" name="TextBox 11">
            <a:extLst>
              <a:ext uri="{FF2B5EF4-FFF2-40B4-BE49-F238E27FC236}">
                <a16:creationId xmlns:a16="http://schemas.microsoft.com/office/drawing/2014/main" id="{44C653C8-1550-ACEE-AE78-02B1C72F0DC7}"/>
              </a:ext>
            </a:extLst>
          </p:cNvPr>
          <p:cNvSpPr txBox="1"/>
          <p:nvPr/>
        </p:nvSpPr>
        <p:spPr>
          <a:xfrm>
            <a:off x="9719733" y="287866"/>
            <a:ext cx="97975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Retailer</a:t>
            </a:r>
          </a:p>
        </p:txBody>
      </p:sp>
    </p:spTree>
    <p:extLst>
      <p:ext uri="{BB962C8B-B14F-4D97-AF65-F5344CB8AC3E}">
        <p14:creationId xmlns:p14="http://schemas.microsoft.com/office/powerpoint/2010/main" val="783595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B4081C-7B47-52D0-1582-3D3EB2220F82}"/>
              </a:ext>
            </a:extLst>
          </p:cNvPr>
          <p:cNvPicPr>
            <a:picLocks noChangeAspect="1"/>
          </p:cNvPicPr>
          <p:nvPr/>
        </p:nvPicPr>
        <p:blipFill>
          <a:blip r:embed="rId2"/>
          <a:stretch>
            <a:fillRect/>
          </a:stretch>
        </p:blipFill>
        <p:spPr>
          <a:xfrm>
            <a:off x="1035105" y="467919"/>
            <a:ext cx="4434362" cy="2461548"/>
          </a:xfrm>
          <a:prstGeom prst="rect">
            <a:avLst/>
          </a:prstGeom>
        </p:spPr>
      </p:pic>
      <p:pic>
        <p:nvPicPr>
          <p:cNvPr id="8" name="Picture 7">
            <a:extLst>
              <a:ext uri="{FF2B5EF4-FFF2-40B4-BE49-F238E27FC236}">
                <a16:creationId xmlns:a16="http://schemas.microsoft.com/office/drawing/2014/main" id="{17D9F395-CA5A-0977-E63F-E4996FD66AF3}"/>
              </a:ext>
            </a:extLst>
          </p:cNvPr>
          <p:cNvPicPr>
            <a:picLocks noChangeAspect="1"/>
          </p:cNvPicPr>
          <p:nvPr/>
        </p:nvPicPr>
        <p:blipFill>
          <a:blip r:embed="rId3"/>
          <a:stretch>
            <a:fillRect/>
          </a:stretch>
        </p:blipFill>
        <p:spPr>
          <a:xfrm>
            <a:off x="6443134" y="3308218"/>
            <a:ext cx="4191000" cy="2093515"/>
          </a:xfrm>
          <a:prstGeom prst="rect">
            <a:avLst/>
          </a:prstGeom>
        </p:spPr>
      </p:pic>
      <p:pic>
        <p:nvPicPr>
          <p:cNvPr id="9" name="Picture 8">
            <a:extLst>
              <a:ext uri="{FF2B5EF4-FFF2-40B4-BE49-F238E27FC236}">
                <a16:creationId xmlns:a16="http://schemas.microsoft.com/office/drawing/2014/main" id="{BC27D288-C5D7-268D-A41D-883A4C7216AF}"/>
              </a:ext>
            </a:extLst>
          </p:cNvPr>
          <p:cNvPicPr>
            <a:picLocks noChangeAspect="1"/>
          </p:cNvPicPr>
          <p:nvPr/>
        </p:nvPicPr>
        <p:blipFill>
          <a:blip r:embed="rId4"/>
          <a:stretch>
            <a:fillRect/>
          </a:stretch>
        </p:blipFill>
        <p:spPr>
          <a:xfrm>
            <a:off x="6443134" y="467919"/>
            <a:ext cx="4191000" cy="2426823"/>
          </a:xfrm>
          <a:prstGeom prst="rect">
            <a:avLst/>
          </a:prstGeom>
        </p:spPr>
      </p:pic>
      <p:pic>
        <p:nvPicPr>
          <p:cNvPr id="12" name="Picture 11">
            <a:extLst>
              <a:ext uri="{FF2B5EF4-FFF2-40B4-BE49-F238E27FC236}">
                <a16:creationId xmlns:a16="http://schemas.microsoft.com/office/drawing/2014/main" id="{03E4F318-0304-E92B-DC63-096B9AB19FCA}"/>
              </a:ext>
            </a:extLst>
          </p:cNvPr>
          <p:cNvPicPr>
            <a:picLocks noChangeAspect="1"/>
          </p:cNvPicPr>
          <p:nvPr/>
        </p:nvPicPr>
        <p:blipFill>
          <a:blip r:embed="rId5"/>
          <a:stretch>
            <a:fillRect/>
          </a:stretch>
        </p:blipFill>
        <p:spPr>
          <a:xfrm>
            <a:off x="1035105" y="3308218"/>
            <a:ext cx="4434362" cy="2542250"/>
          </a:xfrm>
          <a:prstGeom prst="rect">
            <a:avLst/>
          </a:prstGeom>
        </p:spPr>
      </p:pic>
      <p:sp>
        <p:nvSpPr>
          <p:cNvPr id="15" name="TextBox 14">
            <a:extLst>
              <a:ext uri="{FF2B5EF4-FFF2-40B4-BE49-F238E27FC236}">
                <a16:creationId xmlns:a16="http://schemas.microsoft.com/office/drawing/2014/main" id="{50ADC4CD-E540-7C4D-08E6-DC782BFE813C}"/>
              </a:ext>
            </a:extLst>
          </p:cNvPr>
          <p:cNvSpPr txBox="1"/>
          <p:nvPr/>
        </p:nvSpPr>
        <p:spPr>
          <a:xfrm>
            <a:off x="4635500" y="0"/>
            <a:ext cx="361526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Stock Analysis Based on Varying Demand</a:t>
            </a:r>
            <a:endParaRPr lang="en-CA" sz="1400" b="1"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1BB79848-AD18-CA91-B134-F7E58121B6B9}"/>
              </a:ext>
            </a:extLst>
          </p:cNvPr>
          <p:cNvPicPr>
            <a:picLocks noChangeAspect="1"/>
          </p:cNvPicPr>
          <p:nvPr/>
        </p:nvPicPr>
        <p:blipFill>
          <a:blip r:embed="rId6"/>
          <a:stretch>
            <a:fillRect/>
          </a:stretch>
        </p:blipFill>
        <p:spPr>
          <a:xfrm>
            <a:off x="6900333" y="5678362"/>
            <a:ext cx="3496734" cy="914920"/>
          </a:xfrm>
          <a:prstGeom prst="rect">
            <a:avLst/>
          </a:prstGeom>
        </p:spPr>
      </p:pic>
    </p:spTree>
    <p:extLst>
      <p:ext uri="{BB962C8B-B14F-4D97-AF65-F5344CB8AC3E}">
        <p14:creationId xmlns:p14="http://schemas.microsoft.com/office/powerpoint/2010/main" val="2412215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2FE892-F5E2-307A-2DE7-A9EE55E2AD68}"/>
              </a:ext>
            </a:extLst>
          </p:cNvPr>
          <p:cNvSpPr txBox="1"/>
          <p:nvPr/>
        </p:nvSpPr>
        <p:spPr>
          <a:xfrm>
            <a:off x="5842000" y="0"/>
            <a:ext cx="676788" cy="369332"/>
          </a:xfrm>
          <a:prstGeom prst="rect">
            <a:avLst/>
          </a:prstGeom>
          <a:noFill/>
        </p:spPr>
        <p:txBody>
          <a:bodyPr wrap="none" rtlCol="0">
            <a:spAutoFit/>
          </a:bodyPr>
          <a:lstStyle/>
          <a:p>
            <a:r>
              <a:rPr lang="en-US" dirty="0"/>
              <a:t>D=20</a:t>
            </a:r>
          </a:p>
        </p:txBody>
      </p:sp>
      <p:pic>
        <p:nvPicPr>
          <p:cNvPr id="6" name="Picture 5">
            <a:extLst>
              <a:ext uri="{FF2B5EF4-FFF2-40B4-BE49-F238E27FC236}">
                <a16:creationId xmlns:a16="http://schemas.microsoft.com/office/drawing/2014/main" id="{AD5CDDFA-65D9-5D19-CBE4-730A464F7B29}"/>
              </a:ext>
            </a:extLst>
          </p:cNvPr>
          <p:cNvPicPr>
            <a:picLocks noChangeAspect="1"/>
          </p:cNvPicPr>
          <p:nvPr/>
        </p:nvPicPr>
        <p:blipFill>
          <a:blip r:embed="rId2"/>
          <a:stretch>
            <a:fillRect/>
          </a:stretch>
        </p:blipFill>
        <p:spPr>
          <a:xfrm>
            <a:off x="876918" y="641716"/>
            <a:ext cx="6768482" cy="1635817"/>
          </a:xfrm>
          <a:prstGeom prst="rect">
            <a:avLst/>
          </a:prstGeom>
        </p:spPr>
      </p:pic>
    </p:spTree>
    <p:extLst>
      <p:ext uri="{BB962C8B-B14F-4D97-AF65-F5344CB8AC3E}">
        <p14:creationId xmlns:p14="http://schemas.microsoft.com/office/powerpoint/2010/main" val="2610463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2F1229-C04C-4B22-3E9B-50104E689018}"/>
                  </a:ext>
                </a:extLst>
              </p:cNvPr>
              <p:cNvSpPr txBox="1"/>
              <p:nvPr/>
            </p:nvSpPr>
            <p:spPr>
              <a:xfrm>
                <a:off x="2328334" y="554441"/>
                <a:ext cx="8540750" cy="5786199"/>
              </a:xfrm>
              <a:prstGeom prst="rect">
                <a:avLst/>
              </a:prstGeom>
              <a:noFill/>
            </p:spPr>
            <p:txBody>
              <a:bodyPr wrap="square">
                <a:spAutoFit/>
              </a:bodyPr>
              <a:lstStyle/>
              <a:p>
                <a:pPr>
                  <a:buNone/>
                </a:pPr>
                <a:r>
                  <a:rPr lang="en-CA" sz="1100" b="1" dirty="0">
                    <a:latin typeface="Times New Roman" panose="02020603050405020304" pitchFamily="18" charset="0"/>
                    <a:cs typeface="Times New Roman" panose="02020603050405020304" pitchFamily="18" charset="0"/>
                  </a:rPr>
                  <a:t>Order=D~ + (I∗−I)/adj​,   </a:t>
                </a:r>
              </a:p>
              <a:p>
                <a:pPr>
                  <a:buNone/>
                </a:pPr>
                <a:r>
                  <a:rPr lang="en-CA" sz="1100" b="1" dirty="0">
                    <a:latin typeface="Times New Roman" panose="02020603050405020304" pitchFamily="18" charset="0"/>
                    <a:cs typeface="Times New Roman" panose="02020603050405020304" pitchFamily="18" charset="0"/>
                  </a:rPr>
                  <a:t>D~= smooth(signal, info),  </a:t>
                </a:r>
              </a:p>
              <a:p>
                <a:pPr>
                  <a:buNone/>
                </a:pPr>
                <a:r>
                  <a:rPr lang="en-CA" sz="1100" b="1" dirty="0">
                    <a:latin typeface="Times New Roman" panose="02020603050405020304" pitchFamily="18" charset="0"/>
                    <a:cs typeface="Times New Roman" panose="02020603050405020304" pitchFamily="18" charset="0"/>
                  </a:rPr>
                  <a:t>I∗ =D~×</a:t>
                </a:r>
                <a:r>
                  <a:rPr lang="en-CA" sz="1100" b="1" dirty="0" err="1">
                    <a:latin typeface="Times New Roman" panose="02020603050405020304" pitchFamily="18" charset="0"/>
                    <a:cs typeface="Times New Roman" panose="02020603050405020304" pitchFamily="18" charset="0"/>
                  </a:rPr>
                  <a:t>coverDays</a:t>
                </a:r>
                <a:r>
                  <a:rPr lang="en-CA" sz="1100" b="1" dirty="0">
                    <a:latin typeface="Times New Roman" panose="02020603050405020304" pitchFamily="18" charset="0"/>
                    <a:cs typeface="Times New Roman" panose="02020603050405020304" pitchFamily="18" charset="0"/>
                  </a:rPr>
                  <a:t> </a:t>
                </a:r>
              </a:p>
              <a:p>
                <a:pPr>
                  <a:buNone/>
                </a:pPr>
                <a:endParaRPr lang="en-CA" sz="1100" b="1" dirty="0">
                  <a:latin typeface="Times New Roman" panose="02020603050405020304" pitchFamily="18" charset="0"/>
                  <a:cs typeface="Times New Roman" panose="02020603050405020304" pitchFamily="18" charset="0"/>
                </a:endParaRPr>
              </a:p>
              <a:p>
                <a:pPr>
                  <a:buNone/>
                </a:pPr>
                <a:r>
                  <a:rPr lang="en-CA" sz="1100" b="1" dirty="0">
                    <a:latin typeface="Times New Roman" panose="02020603050405020304" pitchFamily="18" charset="0"/>
                    <a:cs typeface="Times New Roman" panose="02020603050405020304" pitchFamily="18" charset="0"/>
                  </a:rPr>
                  <a:t>Assumptions </a:t>
                </a:r>
              </a:p>
              <a:p>
                <a:pPr>
                  <a:buNone/>
                </a:pPr>
                <a:endParaRPr lang="en-CA" sz="1100" b="1" dirty="0">
                  <a:latin typeface="Times New Roman" panose="02020603050405020304" pitchFamily="18" charset="0"/>
                  <a:cs typeface="Times New Roman" panose="02020603050405020304" pitchFamily="18" charset="0"/>
                </a:endParaRPr>
              </a:p>
              <a:p>
                <a:pPr>
                  <a:buNone/>
                </a:pPr>
                <a:r>
                  <a:rPr lang="en-CA" sz="1400" dirty="0">
                    <a:latin typeface="Times New Roman" panose="02020603050405020304" pitchFamily="18" charset="0"/>
                    <a:cs typeface="Times New Roman" panose="02020603050405020304" pitchFamily="18" charset="0"/>
                  </a:rPr>
                  <a:t>Customer demand becomes constant at 10 units/day from Day 1.</a:t>
                </a:r>
              </a:p>
              <a:p>
                <a:pPr>
                  <a:buNone/>
                </a:pPr>
                <a:endParaRPr lang="en-CA"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Start-of-run forecasts were 8 units/day (system built for 8/day).</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Parameters Retailer: </a:t>
                </a:r>
                <a:r>
                  <a:rPr lang="en-CA" sz="1400" dirty="0" err="1">
                    <a:latin typeface="Times New Roman" panose="02020603050405020304" pitchFamily="18" charset="0"/>
                    <a:cs typeface="Times New Roman" panose="02020603050405020304" pitchFamily="18" charset="0"/>
                  </a:rPr>
                  <a:t>info_R</a:t>
                </a:r>
                <a:r>
                  <a:rPr lang="en-CA" sz="1400" dirty="0">
                    <a:latin typeface="Times New Roman" panose="02020603050405020304" pitchFamily="18" charset="0"/>
                    <a:cs typeface="Times New Roman" panose="02020603050405020304" pitchFamily="18" charset="0"/>
                  </a:rPr>
                  <a:t>=2, </a:t>
                </a:r>
                <a:r>
                  <a:rPr lang="en-CA" sz="1400" dirty="0" err="1">
                    <a:latin typeface="Times New Roman" panose="02020603050405020304" pitchFamily="18" charset="0"/>
                    <a:cs typeface="Times New Roman" panose="02020603050405020304" pitchFamily="18" charset="0"/>
                  </a:rPr>
                  <a:t>coverDays_R</a:t>
                </a:r>
                <a:r>
                  <a:rPr lang="en-CA" sz="1400" dirty="0">
                    <a:latin typeface="Times New Roman" panose="02020603050405020304" pitchFamily="18" charset="0"/>
                    <a:cs typeface="Times New Roman" panose="02020603050405020304" pitchFamily="18" charset="0"/>
                  </a:rPr>
                  <a:t>=30, </a:t>
                </a:r>
                <a:r>
                  <a:rPr lang="en-CA" sz="1400" dirty="0" err="1">
                    <a:latin typeface="Times New Roman" panose="02020603050405020304" pitchFamily="18" charset="0"/>
                    <a:cs typeface="Times New Roman" panose="02020603050405020304" pitchFamily="18" charset="0"/>
                  </a:rPr>
                  <a:t>adj_R</a:t>
                </a:r>
                <a:r>
                  <a:rPr lang="en-CA" sz="1400" dirty="0">
                    <a:latin typeface="Times New Roman" panose="02020603050405020304" pitchFamily="18" charset="0"/>
                    <a:cs typeface="Times New Roman" panose="02020603050405020304" pitchFamily="18" charset="0"/>
                  </a:rPr>
                  <a:t>=3</a:t>
                </a:r>
              </a:p>
              <a:p>
                <a:pPr>
                  <a:buFont typeface="Arial" panose="020B0604020202020204" pitchFamily="34" charset="0"/>
                  <a:buChar char="•"/>
                </a:pPr>
                <a:endParaRPr lang="en-CA"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Distributor: </a:t>
                </a:r>
                <a:r>
                  <a:rPr lang="en-CA" sz="1400" dirty="0" err="1">
                    <a:latin typeface="Times New Roman" panose="02020603050405020304" pitchFamily="18" charset="0"/>
                    <a:cs typeface="Times New Roman" panose="02020603050405020304" pitchFamily="18" charset="0"/>
                  </a:rPr>
                  <a:t>info_D</a:t>
                </a:r>
                <a:r>
                  <a:rPr lang="en-CA" sz="1400" dirty="0">
                    <a:latin typeface="Times New Roman" panose="02020603050405020304" pitchFamily="18" charset="0"/>
                    <a:cs typeface="Times New Roman" panose="02020603050405020304" pitchFamily="18" charset="0"/>
                  </a:rPr>
                  <a:t>=3, </a:t>
                </a:r>
                <a:r>
                  <a:rPr lang="en-CA" sz="1400" dirty="0" err="1">
                    <a:latin typeface="Times New Roman" panose="02020603050405020304" pitchFamily="18" charset="0"/>
                    <a:cs typeface="Times New Roman" panose="02020603050405020304" pitchFamily="18" charset="0"/>
                  </a:rPr>
                  <a:t>coverDays_D</a:t>
                </a:r>
                <a:r>
                  <a:rPr lang="en-CA" sz="1400" dirty="0">
                    <a:latin typeface="Times New Roman" panose="02020603050405020304" pitchFamily="18" charset="0"/>
                    <a:cs typeface="Times New Roman" panose="02020603050405020304" pitchFamily="18" charset="0"/>
                  </a:rPr>
                  <a:t>=60, </a:t>
                </a:r>
                <a:r>
                  <a:rPr lang="en-CA" sz="1400" dirty="0" err="1">
                    <a:latin typeface="Times New Roman" panose="02020603050405020304" pitchFamily="18" charset="0"/>
                    <a:cs typeface="Times New Roman" panose="02020603050405020304" pitchFamily="18" charset="0"/>
                  </a:rPr>
                  <a:t>adj_D</a:t>
                </a:r>
                <a:r>
                  <a:rPr lang="en-CA" sz="1400" dirty="0">
                    <a:latin typeface="Times New Roman" panose="02020603050405020304" pitchFamily="18" charset="0"/>
                    <a:cs typeface="Times New Roman" panose="02020603050405020304" pitchFamily="18" charset="0"/>
                  </a:rPr>
                  <a:t>=4</a:t>
                </a:r>
              </a:p>
              <a:p>
                <a:pPr marL="742950" lvl="1"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Factory: </a:t>
                </a:r>
                <a:r>
                  <a:rPr lang="en-CA" sz="1400" dirty="0" err="1">
                    <a:latin typeface="Times New Roman" panose="02020603050405020304" pitchFamily="18" charset="0"/>
                    <a:cs typeface="Times New Roman" panose="02020603050405020304" pitchFamily="18" charset="0"/>
                  </a:rPr>
                  <a:t>info_F</a:t>
                </a:r>
                <a:r>
                  <a:rPr lang="en-CA" sz="1400" dirty="0">
                    <a:latin typeface="Times New Roman" panose="02020603050405020304" pitchFamily="18" charset="0"/>
                    <a:cs typeface="Times New Roman" panose="02020603050405020304" pitchFamily="18" charset="0"/>
                  </a:rPr>
                  <a:t>=4, </a:t>
                </a:r>
                <a:r>
                  <a:rPr lang="en-CA" sz="1400" dirty="0" err="1">
                    <a:latin typeface="Times New Roman" panose="02020603050405020304" pitchFamily="18" charset="0"/>
                    <a:cs typeface="Times New Roman" panose="02020603050405020304" pitchFamily="18" charset="0"/>
                  </a:rPr>
                  <a:t>coverDays_F</a:t>
                </a:r>
                <a:r>
                  <a:rPr lang="en-CA" sz="1400" dirty="0">
                    <a:latin typeface="Times New Roman" panose="02020603050405020304" pitchFamily="18" charset="0"/>
                    <a:cs typeface="Times New Roman" panose="02020603050405020304" pitchFamily="18" charset="0"/>
                  </a:rPr>
                  <a:t>=90, </a:t>
                </a:r>
                <a:r>
                  <a:rPr lang="en-CA" sz="1400" dirty="0" err="1">
                    <a:latin typeface="Times New Roman" panose="02020603050405020304" pitchFamily="18" charset="0"/>
                    <a:cs typeface="Times New Roman" panose="02020603050405020304" pitchFamily="18" charset="0"/>
                  </a:rPr>
                  <a:t>adj_F</a:t>
                </a:r>
                <a:r>
                  <a:rPr lang="en-CA" sz="1400" dirty="0">
                    <a:latin typeface="Times New Roman" panose="02020603050405020304" pitchFamily="18" charset="0"/>
                    <a:cs typeface="Times New Roman" panose="02020603050405020304" pitchFamily="18" charset="0"/>
                  </a:rPr>
                  <a:t>=6</a:t>
                </a:r>
              </a:p>
              <a:p>
                <a:pPr marL="742950" lvl="1" indent="-285750">
                  <a:buFont typeface="Arial" panose="020B0604020202020204" pitchFamily="34" charset="0"/>
                  <a:buChar char="•"/>
                </a:pPr>
                <a:endParaRPr lang="en-CA"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Initial inventories set at targets for 8/day:</a:t>
                </a:r>
                <a:br>
                  <a:rPr lang="en-CA" sz="1400" dirty="0">
                    <a:latin typeface="Times New Roman" panose="02020603050405020304" pitchFamily="18" charset="0"/>
                    <a:cs typeface="Times New Roman" panose="02020603050405020304" pitchFamily="18" charset="0"/>
                  </a:rPr>
                </a:br>
                <a14:m>
                  <m:oMath xmlns:m="http://schemas.openxmlformats.org/officeDocument/2006/math">
                    <m:sSub>
                      <m:sSubPr>
                        <m:ctrlPr>
                          <a:rPr lang="ar-AE" sz="1400" i="1">
                            <a:latin typeface="Cambria Math" panose="02040503050406030204" pitchFamily="18" charset="0"/>
                          </a:rPr>
                        </m:ctrlPr>
                      </m:sSubPr>
                      <m:e>
                        <m:r>
                          <a:rPr lang="ar-AE" sz="1400" b="0" i="1" smtClean="0">
                            <a:latin typeface="Cambria Math" panose="02040503050406030204" pitchFamily="18" charset="0"/>
                          </a:rPr>
                          <m:t>𝐼</m:t>
                        </m:r>
                      </m:e>
                      <m:sub>
                        <m:r>
                          <a:rPr lang="ar-AE" sz="1400" b="0" i="1" smtClean="0">
                            <a:latin typeface="Cambria Math" panose="02040503050406030204" pitchFamily="18" charset="0"/>
                          </a:rPr>
                          <m:t>𝑅</m:t>
                        </m:r>
                      </m:sub>
                    </m:sSub>
                    <m:d>
                      <m:dPr>
                        <m:ctrlPr>
                          <a:rPr lang="ar-AE" sz="1400" i="1">
                            <a:latin typeface="Cambria Math" panose="02040503050406030204" pitchFamily="18" charset="0"/>
                          </a:rPr>
                        </m:ctrlPr>
                      </m:dPr>
                      <m:e>
                        <m:r>
                          <a:rPr lang="ar-AE" sz="1400" b="0" i="0" smtClean="0">
                            <a:latin typeface="Cambria Math" panose="02040503050406030204" pitchFamily="18" charset="0"/>
                          </a:rPr>
                          <m:t>0</m:t>
                        </m:r>
                      </m:e>
                    </m:d>
                    <m:r>
                      <a:rPr lang="ar-AE" sz="1400" b="0" i="0" smtClean="0">
                        <a:latin typeface="Cambria Math" panose="02040503050406030204" pitchFamily="18" charset="0"/>
                      </a:rPr>
                      <m:t>=</m:t>
                    </m:r>
                    <m:r>
                      <a:rPr lang="ar-AE" sz="1400" b="0" i="0" smtClean="0">
                        <a:latin typeface="Cambria Math" panose="02040503050406030204" pitchFamily="18" charset="0"/>
                      </a:rPr>
                      <m:t>8</m:t>
                    </m:r>
                    <m:r>
                      <a:rPr lang="ar-AE" sz="1400" b="0" i="0" smtClean="0">
                        <a:latin typeface="Cambria Math" panose="02040503050406030204" pitchFamily="18" charset="0"/>
                      </a:rPr>
                      <m:t>⋅</m:t>
                    </m:r>
                    <m:r>
                      <a:rPr lang="ar-AE" sz="1400" b="0" i="0" smtClean="0">
                        <a:latin typeface="Cambria Math" panose="02040503050406030204" pitchFamily="18" charset="0"/>
                      </a:rPr>
                      <m:t>30</m:t>
                    </m:r>
                    <m:r>
                      <a:rPr lang="ar-AE" sz="1400" b="0" i="0" smtClean="0">
                        <a:latin typeface="Cambria Math" panose="02040503050406030204" pitchFamily="18" charset="0"/>
                      </a:rPr>
                      <m:t>=</m:t>
                    </m:r>
                    <m:r>
                      <a:rPr lang="ar-AE" sz="1400" b="0" i="0" smtClean="0">
                        <a:latin typeface="Cambria Math" panose="02040503050406030204" pitchFamily="18" charset="0"/>
                      </a:rPr>
                      <m:t>240</m:t>
                    </m:r>
                    <m:r>
                      <a:rPr lang="ar-AE" sz="1400" b="0" i="0" smtClean="0">
                        <a:latin typeface="Cambria Math" panose="02040503050406030204" pitchFamily="18" charset="0"/>
                      </a:rPr>
                      <m:t>,</m:t>
                    </m:r>
                    <m:r>
                      <m:rPr>
                        <m:nor/>
                      </m:rPr>
                      <a:rPr lang="ar-AE" sz="1400" i="1">
                        <a:latin typeface="Times New Roman" panose="02020603050405020304" pitchFamily="18" charset="0"/>
                        <a:cs typeface="Times New Roman" panose="02020603050405020304" pitchFamily="18" charset="0"/>
                      </a:rPr>
                      <m:t> </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𝐼</m:t>
                        </m:r>
                      </m:e>
                      <m:sub>
                        <m:r>
                          <a:rPr lang="ar-AE" sz="1400" b="0" i="1" smtClean="0">
                            <a:latin typeface="Cambria Math" panose="02040503050406030204" pitchFamily="18" charset="0"/>
                          </a:rPr>
                          <m:t>𝐷</m:t>
                        </m:r>
                      </m:sub>
                    </m:sSub>
                    <m:d>
                      <m:dPr>
                        <m:ctrlPr>
                          <a:rPr lang="ar-AE" sz="1400" i="1">
                            <a:latin typeface="Cambria Math" panose="02040503050406030204" pitchFamily="18" charset="0"/>
                          </a:rPr>
                        </m:ctrlPr>
                      </m:dPr>
                      <m:e>
                        <m:r>
                          <a:rPr lang="ar-AE" sz="1400" b="0" i="0" smtClean="0">
                            <a:latin typeface="Cambria Math" panose="02040503050406030204" pitchFamily="18" charset="0"/>
                          </a:rPr>
                          <m:t>0</m:t>
                        </m:r>
                      </m:e>
                    </m:d>
                    <m:r>
                      <a:rPr lang="ar-AE" sz="1400" b="0" i="0" smtClean="0">
                        <a:latin typeface="Cambria Math" panose="02040503050406030204" pitchFamily="18" charset="0"/>
                      </a:rPr>
                      <m:t>=</m:t>
                    </m:r>
                    <m:r>
                      <a:rPr lang="ar-AE" sz="1400" b="0" i="0" smtClean="0">
                        <a:latin typeface="Cambria Math" panose="02040503050406030204" pitchFamily="18" charset="0"/>
                      </a:rPr>
                      <m:t>8</m:t>
                    </m:r>
                    <m:r>
                      <a:rPr lang="ar-AE" sz="1400" b="0" i="0" smtClean="0">
                        <a:latin typeface="Cambria Math" panose="02040503050406030204" pitchFamily="18" charset="0"/>
                      </a:rPr>
                      <m:t>⋅</m:t>
                    </m:r>
                    <m:r>
                      <a:rPr lang="ar-AE" sz="1400" b="0" i="0" smtClean="0">
                        <a:latin typeface="Cambria Math" panose="02040503050406030204" pitchFamily="18" charset="0"/>
                      </a:rPr>
                      <m:t>60</m:t>
                    </m:r>
                    <m:r>
                      <a:rPr lang="ar-AE" sz="1400" b="0" i="0" smtClean="0">
                        <a:latin typeface="Cambria Math" panose="02040503050406030204" pitchFamily="18" charset="0"/>
                      </a:rPr>
                      <m:t>=</m:t>
                    </m:r>
                    <m:r>
                      <a:rPr lang="ar-AE" sz="1400" b="0" i="0" smtClean="0">
                        <a:latin typeface="Cambria Math" panose="02040503050406030204" pitchFamily="18" charset="0"/>
                      </a:rPr>
                      <m:t>480</m:t>
                    </m:r>
                    <m:r>
                      <a:rPr lang="ar-AE" sz="1400" b="0" i="0" smtClean="0">
                        <a:latin typeface="Cambria Math" panose="02040503050406030204" pitchFamily="18" charset="0"/>
                      </a:rPr>
                      <m:t>,</m:t>
                    </m:r>
                    <m:r>
                      <m:rPr>
                        <m:nor/>
                      </m:rPr>
                      <a:rPr lang="ar-AE" sz="1400" i="1">
                        <a:latin typeface="Times New Roman" panose="02020603050405020304" pitchFamily="18" charset="0"/>
                        <a:cs typeface="Times New Roman" panose="02020603050405020304" pitchFamily="18" charset="0"/>
                      </a:rPr>
                      <m:t> </m:t>
                    </m:r>
                    <m:sSub>
                      <m:sSubPr>
                        <m:ctrlPr>
                          <a:rPr lang="ar-AE" sz="1400" i="1">
                            <a:latin typeface="Cambria Math" panose="02040503050406030204" pitchFamily="18" charset="0"/>
                          </a:rPr>
                        </m:ctrlPr>
                      </m:sSubPr>
                      <m:e>
                        <m:r>
                          <a:rPr lang="ar-AE" sz="1400" b="0" i="1" smtClean="0">
                            <a:latin typeface="Cambria Math" panose="02040503050406030204" pitchFamily="18" charset="0"/>
                          </a:rPr>
                          <m:t>𝐼</m:t>
                        </m:r>
                      </m:e>
                      <m:sub>
                        <m:r>
                          <a:rPr lang="ar-AE" sz="1400" b="0" i="1" smtClean="0">
                            <a:latin typeface="Cambria Math" panose="02040503050406030204" pitchFamily="18" charset="0"/>
                          </a:rPr>
                          <m:t>𝐹</m:t>
                        </m:r>
                      </m:sub>
                    </m:sSub>
                    <m:d>
                      <m:dPr>
                        <m:ctrlPr>
                          <a:rPr lang="ar-AE" sz="1400" i="1">
                            <a:latin typeface="Cambria Math" panose="02040503050406030204" pitchFamily="18" charset="0"/>
                          </a:rPr>
                        </m:ctrlPr>
                      </m:dPr>
                      <m:e>
                        <m:r>
                          <a:rPr lang="ar-AE" sz="1400" b="0" i="0" smtClean="0">
                            <a:latin typeface="Cambria Math" panose="02040503050406030204" pitchFamily="18" charset="0"/>
                          </a:rPr>
                          <m:t>0</m:t>
                        </m:r>
                      </m:e>
                    </m:d>
                    <m:r>
                      <a:rPr lang="ar-AE" sz="1400" b="0" i="0" smtClean="0">
                        <a:latin typeface="Cambria Math" panose="02040503050406030204" pitchFamily="18" charset="0"/>
                      </a:rPr>
                      <m:t>=</m:t>
                    </m:r>
                    <m:r>
                      <a:rPr lang="ar-AE" sz="1400" b="0" i="0" smtClean="0">
                        <a:latin typeface="Cambria Math" panose="02040503050406030204" pitchFamily="18" charset="0"/>
                      </a:rPr>
                      <m:t>8</m:t>
                    </m:r>
                    <m:r>
                      <a:rPr lang="ar-AE" sz="1400" b="0" i="0" smtClean="0">
                        <a:latin typeface="Cambria Math" panose="02040503050406030204" pitchFamily="18" charset="0"/>
                      </a:rPr>
                      <m:t>⋅</m:t>
                    </m:r>
                    <m:r>
                      <a:rPr lang="ar-AE" sz="1400" b="0" i="0" smtClean="0">
                        <a:latin typeface="Cambria Math" panose="02040503050406030204" pitchFamily="18" charset="0"/>
                      </a:rPr>
                      <m:t>90</m:t>
                    </m:r>
                    <m:r>
                      <a:rPr lang="ar-AE" sz="1400" b="0" i="0" smtClean="0">
                        <a:latin typeface="Cambria Math" panose="02040503050406030204" pitchFamily="18" charset="0"/>
                      </a:rPr>
                      <m:t>=</m:t>
                    </m:r>
                    <m:r>
                      <a:rPr lang="ar-AE" sz="1400" b="0" i="0" smtClean="0">
                        <a:latin typeface="Cambria Math" panose="02040503050406030204" pitchFamily="18" charset="0"/>
                      </a:rPr>
                      <m:t>720</m:t>
                    </m:r>
                  </m:oMath>
                </a14:m>
                <a:r>
                  <a:rPr lang="ar-AE"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endParaRPr lang="ar-AE"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instant shipments (inflow = today’s order from upstream), and the retailer ships exactly the customer demand (10) each day.</a:t>
                </a:r>
                <a:br>
                  <a:rPr lang="en-CA" sz="1400" dirty="0">
                    <a:latin typeface="Times New Roman" panose="02020603050405020304" pitchFamily="18" charset="0"/>
                    <a:cs typeface="Times New Roman" panose="02020603050405020304" pitchFamily="18" charset="0"/>
                  </a:rPr>
                </a:br>
                <a:endParaRPr lang="en-CA"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For any stock in System Dynamics: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𝐼</m:t>
                      </m:r>
                      <m:d>
                        <m:dPr>
                          <m:ctrlPr>
                            <a:rPr lang="ar-AE" sz="1600" i="1">
                              <a:latin typeface="Cambria Math" panose="02040503050406030204" pitchFamily="18" charset="0"/>
                            </a:rPr>
                          </m:ctrlPr>
                        </m:dPr>
                        <m:e>
                          <m:r>
                            <a:rPr lang="ar-AE" sz="1600" b="0" i="1" smtClean="0">
                              <a:latin typeface="Cambria Math" panose="02040503050406030204" pitchFamily="18" charset="0"/>
                            </a:rPr>
                            <m:t>𝑡</m:t>
                          </m:r>
                          <m:r>
                            <a:rPr lang="ar-AE" sz="1600" b="0" smtClean="0">
                              <a:latin typeface="Cambria Math" panose="02040503050406030204" pitchFamily="18" charset="0"/>
                            </a:rPr>
                            <m:t>+</m:t>
                          </m:r>
                          <m:r>
                            <a:rPr lang="ar-AE" sz="1600" b="0" i="1" smtClean="0">
                              <a:latin typeface="Cambria Math" panose="02040503050406030204" pitchFamily="18" charset="0"/>
                            </a:rPr>
                            <m:t>1</m:t>
                          </m:r>
                        </m:e>
                      </m:d>
                      <m:r>
                        <a:rPr lang="ar-AE" sz="1600" b="0" smtClean="0">
                          <a:latin typeface="Cambria Math" panose="02040503050406030204" pitchFamily="18" charset="0"/>
                        </a:rPr>
                        <m:t>=</m:t>
                      </m:r>
                      <m:r>
                        <a:rPr lang="ar-AE" sz="1600" b="0" i="1" smtClean="0">
                          <a:latin typeface="Cambria Math" panose="02040503050406030204" pitchFamily="18" charset="0"/>
                        </a:rPr>
                        <m:t>𝐼</m:t>
                      </m:r>
                      <m:d>
                        <m:dPr>
                          <m:ctrlPr>
                            <a:rPr lang="ar-AE" sz="1600" i="1">
                              <a:latin typeface="Cambria Math" panose="02040503050406030204" pitchFamily="18" charset="0"/>
                            </a:rPr>
                          </m:ctrlPr>
                        </m:dPr>
                        <m:e>
                          <m:r>
                            <a:rPr lang="ar-AE" sz="1600" b="0" i="1" smtClean="0">
                              <a:latin typeface="Cambria Math" panose="02040503050406030204" pitchFamily="18" charset="0"/>
                            </a:rPr>
                            <m:t>𝑡</m:t>
                          </m:r>
                        </m:e>
                      </m:d>
                      <m:r>
                        <a:rPr lang="ar-AE" sz="1600" b="0" smtClean="0">
                          <a:latin typeface="Cambria Math" panose="02040503050406030204" pitchFamily="18" charset="0"/>
                        </a:rPr>
                        <m:t>+</m:t>
                      </m:r>
                      <m:r>
                        <m:rPr>
                          <m:nor/>
                        </m:rPr>
                        <a:rPr lang="en-US" sz="1600" i="1">
                          <a:latin typeface="Times New Roman" panose="02020603050405020304" pitchFamily="18" charset="0"/>
                          <a:cs typeface="Times New Roman" panose="02020603050405020304" pitchFamily="18" charset="0"/>
                        </a:rPr>
                        <m:t>Inflow</m:t>
                      </m:r>
                      <m:r>
                        <a:rPr lang="en-US" sz="1600" b="0" smtClean="0">
                          <a:latin typeface="Cambria Math" panose="02040503050406030204" pitchFamily="18" charset="0"/>
                        </a:rPr>
                        <m:t>−</m:t>
                      </m:r>
                      <m:r>
                        <m:rPr>
                          <m:nor/>
                        </m:rPr>
                        <a:rPr lang="en-US" sz="1600" i="1">
                          <a:latin typeface="Times New Roman" panose="02020603050405020304" pitchFamily="18" charset="0"/>
                          <a:cs typeface="Times New Roman" panose="02020603050405020304" pitchFamily="18" charset="0"/>
                        </a:rPr>
                        <m:t>Outflow</m:t>
                      </m:r>
                    </m:oMath>
                  </m:oMathPara>
                </a14:m>
                <a:endParaRPr lang="en-US" sz="105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At the retailer:</a:t>
                </a:r>
              </a:p>
              <a:p>
                <a:r>
                  <a:rPr lang="en-US" sz="1400" dirty="0">
                    <a:latin typeface="Times New Roman" panose="02020603050405020304" pitchFamily="18" charset="0"/>
                    <a:cs typeface="Times New Roman" panose="02020603050405020304" pitchFamily="18" charset="0"/>
                  </a:rPr>
                  <a:t>Inflow = Order arriving from Distributor</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This is </a:t>
                </a:r>
                <a:r>
                  <a:rPr lang="en-US" sz="1400" dirty="0" err="1">
                    <a:latin typeface="Times New Roman" panose="02020603050405020304" pitchFamily="18" charset="0"/>
                    <a:cs typeface="Times New Roman" panose="02020603050405020304" pitchFamily="18" charset="0"/>
                  </a:rPr>
                  <a:t>ReDemand</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Outflow = Customer demand</a:t>
                </a:r>
              </a:p>
              <a:p>
                <a:pPr>
                  <a:buNone/>
                </a:pPr>
                <a:endParaRPr lang="en-CA" sz="1100" dirty="0">
                  <a:latin typeface="Times New Roman" panose="02020603050405020304" pitchFamily="18" charset="0"/>
                  <a:cs typeface="Times New Roman" panose="02020603050405020304" pitchFamily="18" charset="0"/>
                </a:endParaRPr>
              </a:p>
              <a:p>
                <a:pPr>
                  <a:buNone/>
                </a:pPr>
                <a:endParaRPr lang="ar-AE" sz="11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BF2F1229-C04C-4B22-3E9B-50104E689018}"/>
                  </a:ext>
                </a:extLst>
              </p:cNvPr>
              <p:cNvSpPr txBox="1">
                <a:spLocks noRot="1" noChangeAspect="1" noMove="1" noResize="1" noEditPoints="1" noAdjustHandles="1" noChangeArrowheads="1" noChangeShapeType="1" noTextEdit="1"/>
              </p:cNvSpPr>
              <p:nvPr/>
            </p:nvSpPr>
            <p:spPr>
              <a:xfrm>
                <a:off x="2328334" y="554441"/>
                <a:ext cx="8540750" cy="5786199"/>
              </a:xfrm>
              <a:prstGeom prst="rect">
                <a:avLst/>
              </a:prstGeom>
              <a:blipFill>
                <a:blip r:embed="rId2"/>
                <a:stretch>
                  <a:fillRect l="-214" t="-10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0935C21-52F9-33EF-6E5B-D6C2410232FD}"/>
              </a:ext>
            </a:extLst>
          </p:cNvPr>
          <p:cNvSpPr txBox="1"/>
          <p:nvPr/>
        </p:nvSpPr>
        <p:spPr>
          <a:xfrm>
            <a:off x="4543425" y="185109"/>
            <a:ext cx="3105150"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Mathematical Formulation</a:t>
            </a:r>
            <a:endParaRPr lang="en-CA" b="1" dirty="0"/>
          </a:p>
        </p:txBody>
      </p:sp>
    </p:spTree>
    <p:extLst>
      <p:ext uri="{BB962C8B-B14F-4D97-AF65-F5344CB8AC3E}">
        <p14:creationId xmlns:p14="http://schemas.microsoft.com/office/powerpoint/2010/main" val="3303287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3E5DD1B-CDAB-CFE5-F7D7-3CF4135B3CE1}"/>
              </a:ext>
            </a:extLst>
          </p:cNvPr>
          <p:cNvPicPr>
            <a:picLocks noChangeAspect="1"/>
          </p:cNvPicPr>
          <p:nvPr/>
        </p:nvPicPr>
        <p:blipFill>
          <a:blip r:embed="rId2"/>
          <a:stretch>
            <a:fillRect/>
          </a:stretch>
        </p:blipFill>
        <p:spPr>
          <a:xfrm>
            <a:off x="1256227" y="343169"/>
            <a:ext cx="5243014" cy="2755631"/>
          </a:xfrm>
          <a:prstGeom prst="rect">
            <a:avLst/>
          </a:prstGeom>
        </p:spPr>
      </p:pic>
      <p:pic>
        <p:nvPicPr>
          <p:cNvPr id="16" name="Picture 15">
            <a:extLst>
              <a:ext uri="{FF2B5EF4-FFF2-40B4-BE49-F238E27FC236}">
                <a16:creationId xmlns:a16="http://schemas.microsoft.com/office/drawing/2014/main" id="{0CE63F2E-C732-8CBA-88AB-CC37E1019184}"/>
              </a:ext>
            </a:extLst>
          </p:cNvPr>
          <p:cNvPicPr>
            <a:picLocks noChangeAspect="1"/>
          </p:cNvPicPr>
          <p:nvPr/>
        </p:nvPicPr>
        <p:blipFill>
          <a:blip r:embed="rId3"/>
          <a:stretch>
            <a:fillRect/>
          </a:stretch>
        </p:blipFill>
        <p:spPr>
          <a:xfrm>
            <a:off x="6897061" y="343169"/>
            <a:ext cx="4676872" cy="2755631"/>
          </a:xfrm>
          <a:prstGeom prst="rect">
            <a:avLst/>
          </a:prstGeom>
        </p:spPr>
      </p:pic>
      <p:pic>
        <p:nvPicPr>
          <p:cNvPr id="17" name="Picture 16">
            <a:extLst>
              <a:ext uri="{FF2B5EF4-FFF2-40B4-BE49-F238E27FC236}">
                <a16:creationId xmlns:a16="http://schemas.microsoft.com/office/drawing/2014/main" id="{7E6566BA-167A-5631-7AAF-0AC05844626B}"/>
              </a:ext>
            </a:extLst>
          </p:cNvPr>
          <p:cNvPicPr>
            <a:picLocks noChangeAspect="1"/>
          </p:cNvPicPr>
          <p:nvPr/>
        </p:nvPicPr>
        <p:blipFill>
          <a:blip r:embed="rId4"/>
          <a:stretch>
            <a:fillRect/>
          </a:stretch>
        </p:blipFill>
        <p:spPr>
          <a:xfrm>
            <a:off x="1232999" y="3240482"/>
            <a:ext cx="5249111" cy="2461568"/>
          </a:xfrm>
          <a:prstGeom prst="rect">
            <a:avLst/>
          </a:prstGeom>
        </p:spPr>
      </p:pic>
      <p:pic>
        <p:nvPicPr>
          <p:cNvPr id="19" name="Picture 18">
            <a:extLst>
              <a:ext uri="{FF2B5EF4-FFF2-40B4-BE49-F238E27FC236}">
                <a16:creationId xmlns:a16="http://schemas.microsoft.com/office/drawing/2014/main" id="{4E910775-A474-B850-5AC1-953632AF29D2}"/>
              </a:ext>
            </a:extLst>
          </p:cNvPr>
          <p:cNvPicPr>
            <a:picLocks noChangeAspect="1"/>
          </p:cNvPicPr>
          <p:nvPr/>
        </p:nvPicPr>
        <p:blipFill>
          <a:blip r:embed="rId5"/>
          <a:stretch>
            <a:fillRect/>
          </a:stretch>
        </p:blipFill>
        <p:spPr>
          <a:xfrm>
            <a:off x="6968067" y="3240481"/>
            <a:ext cx="4605866" cy="2461567"/>
          </a:xfrm>
          <a:prstGeom prst="rect">
            <a:avLst/>
          </a:prstGeom>
        </p:spPr>
      </p:pic>
    </p:spTree>
    <p:extLst>
      <p:ext uri="{BB962C8B-B14F-4D97-AF65-F5344CB8AC3E}">
        <p14:creationId xmlns:p14="http://schemas.microsoft.com/office/powerpoint/2010/main" val="1634103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FE479D-01FA-F1D1-AE93-B725D8B552E9}"/>
              </a:ext>
            </a:extLst>
          </p:cNvPr>
          <p:cNvPicPr>
            <a:picLocks noChangeAspect="1"/>
          </p:cNvPicPr>
          <p:nvPr/>
        </p:nvPicPr>
        <p:blipFill>
          <a:blip r:embed="rId2"/>
          <a:stretch>
            <a:fillRect/>
          </a:stretch>
        </p:blipFill>
        <p:spPr>
          <a:xfrm>
            <a:off x="1202267" y="237068"/>
            <a:ext cx="10481733" cy="5655734"/>
          </a:xfrm>
          <a:prstGeom prst="rect">
            <a:avLst/>
          </a:prstGeom>
        </p:spPr>
      </p:pic>
    </p:spTree>
    <p:extLst>
      <p:ext uri="{BB962C8B-B14F-4D97-AF65-F5344CB8AC3E}">
        <p14:creationId xmlns:p14="http://schemas.microsoft.com/office/powerpoint/2010/main" val="1808679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7B9ED9-8779-4ADA-D154-00E2E0C14A8F}"/>
              </a:ext>
            </a:extLst>
          </p:cNvPr>
          <p:cNvPicPr>
            <a:picLocks noChangeAspect="1"/>
          </p:cNvPicPr>
          <p:nvPr/>
        </p:nvPicPr>
        <p:blipFill>
          <a:blip r:embed="rId2"/>
          <a:stretch>
            <a:fillRect/>
          </a:stretch>
        </p:blipFill>
        <p:spPr>
          <a:xfrm>
            <a:off x="1154001" y="254608"/>
            <a:ext cx="9883997" cy="4689925"/>
          </a:xfrm>
          <a:prstGeom prst="rect">
            <a:avLst/>
          </a:prstGeom>
        </p:spPr>
      </p:pic>
      <p:pic>
        <p:nvPicPr>
          <p:cNvPr id="8" name="Picture 7">
            <a:extLst>
              <a:ext uri="{FF2B5EF4-FFF2-40B4-BE49-F238E27FC236}">
                <a16:creationId xmlns:a16="http://schemas.microsoft.com/office/drawing/2014/main" id="{953FEBF0-624F-9CE9-5237-E32E91276680}"/>
              </a:ext>
            </a:extLst>
          </p:cNvPr>
          <p:cNvPicPr>
            <a:picLocks noChangeAspect="1"/>
          </p:cNvPicPr>
          <p:nvPr/>
        </p:nvPicPr>
        <p:blipFill>
          <a:blip r:embed="rId3"/>
          <a:stretch>
            <a:fillRect/>
          </a:stretch>
        </p:blipFill>
        <p:spPr>
          <a:xfrm>
            <a:off x="6189133" y="4235123"/>
            <a:ext cx="4732867" cy="2241877"/>
          </a:xfrm>
          <a:prstGeom prst="rect">
            <a:avLst/>
          </a:prstGeom>
        </p:spPr>
      </p:pic>
    </p:spTree>
    <p:extLst>
      <p:ext uri="{BB962C8B-B14F-4D97-AF65-F5344CB8AC3E}">
        <p14:creationId xmlns:p14="http://schemas.microsoft.com/office/powerpoint/2010/main" val="3141112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36138-0689-98DE-8BE9-703D83B1AD26}"/>
              </a:ext>
            </a:extLst>
          </p:cNvPr>
          <p:cNvPicPr>
            <a:picLocks noChangeAspect="1"/>
          </p:cNvPicPr>
          <p:nvPr/>
        </p:nvPicPr>
        <p:blipFill>
          <a:blip r:embed="rId2"/>
          <a:stretch>
            <a:fillRect/>
          </a:stretch>
        </p:blipFill>
        <p:spPr>
          <a:xfrm>
            <a:off x="2236009" y="1360368"/>
            <a:ext cx="6637058" cy="2068632"/>
          </a:xfrm>
          <a:prstGeom prst="rect">
            <a:avLst/>
          </a:prstGeom>
        </p:spPr>
      </p:pic>
    </p:spTree>
    <p:extLst>
      <p:ext uri="{BB962C8B-B14F-4D97-AF65-F5344CB8AC3E}">
        <p14:creationId xmlns:p14="http://schemas.microsoft.com/office/powerpoint/2010/main" val="2627952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9DF84-1EE9-1910-8007-3D92DBF3B231}"/>
              </a:ext>
            </a:extLst>
          </p:cNvPr>
          <p:cNvPicPr>
            <a:picLocks noChangeAspect="1"/>
          </p:cNvPicPr>
          <p:nvPr/>
        </p:nvPicPr>
        <p:blipFill>
          <a:blip r:embed="rId2"/>
          <a:stretch>
            <a:fillRect/>
          </a:stretch>
        </p:blipFill>
        <p:spPr>
          <a:xfrm>
            <a:off x="1684867" y="118534"/>
            <a:ext cx="8847666" cy="5842000"/>
          </a:xfrm>
          <a:prstGeom prst="rect">
            <a:avLst/>
          </a:prstGeom>
        </p:spPr>
      </p:pic>
    </p:spTree>
    <p:extLst>
      <p:ext uri="{BB962C8B-B14F-4D97-AF65-F5344CB8AC3E}">
        <p14:creationId xmlns:p14="http://schemas.microsoft.com/office/powerpoint/2010/main" val="1237790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ABD264-774F-B0A7-4AFC-85F06E2124CD}"/>
              </a:ext>
            </a:extLst>
          </p:cNvPr>
          <p:cNvPicPr>
            <a:picLocks noChangeAspect="1"/>
          </p:cNvPicPr>
          <p:nvPr/>
        </p:nvPicPr>
        <p:blipFill>
          <a:blip r:embed="rId2"/>
          <a:stretch>
            <a:fillRect/>
          </a:stretch>
        </p:blipFill>
        <p:spPr>
          <a:xfrm>
            <a:off x="2328102" y="651933"/>
            <a:ext cx="7374698" cy="3109019"/>
          </a:xfrm>
          <a:prstGeom prst="rect">
            <a:avLst/>
          </a:prstGeom>
        </p:spPr>
      </p:pic>
      <p:sp>
        <p:nvSpPr>
          <p:cNvPr id="4" name="TextBox 3">
            <a:extLst>
              <a:ext uri="{FF2B5EF4-FFF2-40B4-BE49-F238E27FC236}">
                <a16:creationId xmlns:a16="http://schemas.microsoft.com/office/drawing/2014/main" id="{52705BD3-1BA8-7B21-1F94-E5C1E292D462}"/>
              </a:ext>
            </a:extLst>
          </p:cNvPr>
          <p:cNvSpPr txBox="1"/>
          <p:nvPr/>
        </p:nvSpPr>
        <p:spPr>
          <a:xfrm>
            <a:off x="3623733" y="3962399"/>
            <a:ext cx="4470776" cy="369332"/>
          </a:xfrm>
          <a:prstGeom prst="rect">
            <a:avLst/>
          </a:prstGeom>
          <a:noFill/>
        </p:spPr>
        <p:txBody>
          <a:bodyPr wrap="none" rtlCol="0">
            <a:spAutoFit/>
          </a:bodyPr>
          <a:lstStyle/>
          <a:p>
            <a:r>
              <a:rPr lang="en-US" b="1" dirty="0"/>
              <a:t>Curve below &amp; Above the ROP for each stage</a:t>
            </a:r>
          </a:p>
        </p:txBody>
      </p:sp>
    </p:spTree>
    <p:extLst>
      <p:ext uri="{BB962C8B-B14F-4D97-AF65-F5344CB8AC3E}">
        <p14:creationId xmlns:p14="http://schemas.microsoft.com/office/powerpoint/2010/main" val="1087894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0F01D-57C5-10EC-957A-EECB4724081B}"/>
              </a:ext>
            </a:extLst>
          </p:cNvPr>
          <p:cNvPicPr>
            <a:picLocks noChangeAspect="1"/>
          </p:cNvPicPr>
          <p:nvPr/>
        </p:nvPicPr>
        <p:blipFill>
          <a:blip r:embed="rId2"/>
          <a:stretch>
            <a:fillRect/>
          </a:stretch>
        </p:blipFill>
        <p:spPr>
          <a:xfrm>
            <a:off x="2616200" y="715120"/>
            <a:ext cx="9575800" cy="5427759"/>
          </a:xfrm>
          <a:prstGeom prst="rect">
            <a:avLst/>
          </a:prstGeom>
        </p:spPr>
      </p:pic>
    </p:spTree>
    <p:extLst>
      <p:ext uri="{BB962C8B-B14F-4D97-AF65-F5344CB8AC3E}">
        <p14:creationId xmlns:p14="http://schemas.microsoft.com/office/powerpoint/2010/main" val="1179999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2C44C-493E-3F9E-F72C-E3DF60F840FF}"/>
              </a:ext>
            </a:extLst>
          </p:cNvPr>
          <p:cNvPicPr>
            <a:picLocks noChangeAspect="1"/>
          </p:cNvPicPr>
          <p:nvPr/>
        </p:nvPicPr>
        <p:blipFill>
          <a:blip r:embed="rId2"/>
          <a:stretch>
            <a:fillRect/>
          </a:stretch>
        </p:blipFill>
        <p:spPr>
          <a:xfrm>
            <a:off x="1869530" y="150037"/>
            <a:ext cx="9543536" cy="5677392"/>
          </a:xfrm>
          <a:prstGeom prst="rect">
            <a:avLst/>
          </a:prstGeom>
        </p:spPr>
      </p:pic>
    </p:spTree>
    <p:extLst>
      <p:ext uri="{BB962C8B-B14F-4D97-AF65-F5344CB8AC3E}">
        <p14:creationId xmlns:p14="http://schemas.microsoft.com/office/powerpoint/2010/main" val="3680698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CA9AFE-5912-76DE-79A1-BD4C374F58BC}"/>
              </a:ext>
            </a:extLst>
          </p:cNvPr>
          <p:cNvPicPr>
            <a:picLocks noChangeAspect="1"/>
          </p:cNvPicPr>
          <p:nvPr/>
        </p:nvPicPr>
        <p:blipFill>
          <a:blip r:embed="rId2"/>
          <a:stretch>
            <a:fillRect/>
          </a:stretch>
        </p:blipFill>
        <p:spPr>
          <a:xfrm>
            <a:off x="984395" y="407756"/>
            <a:ext cx="5026939" cy="2721355"/>
          </a:xfrm>
          <a:prstGeom prst="rect">
            <a:avLst/>
          </a:prstGeom>
        </p:spPr>
      </p:pic>
      <p:pic>
        <p:nvPicPr>
          <p:cNvPr id="7" name="Picture 6">
            <a:extLst>
              <a:ext uri="{FF2B5EF4-FFF2-40B4-BE49-F238E27FC236}">
                <a16:creationId xmlns:a16="http://schemas.microsoft.com/office/drawing/2014/main" id="{E1A4032F-16BC-76FC-31DD-21C4A1400281}"/>
              </a:ext>
            </a:extLst>
          </p:cNvPr>
          <p:cNvPicPr>
            <a:picLocks noChangeAspect="1"/>
          </p:cNvPicPr>
          <p:nvPr/>
        </p:nvPicPr>
        <p:blipFill>
          <a:blip r:embed="rId3"/>
          <a:stretch>
            <a:fillRect/>
          </a:stretch>
        </p:blipFill>
        <p:spPr>
          <a:xfrm>
            <a:off x="4021667" y="3439565"/>
            <a:ext cx="6184360" cy="2721355"/>
          </a:xfrm>
          <a:prstGeom prst="rect">
            <a:avLst/>
          </a:prstGeom>
        </p:spPr>
      </p:pic>
      <p:sp>
        <p:nvSpPr>
          <p:cNvPr id="8" name="TextBox 7">
            <a:extLst>
              <a:ext uri="{FF2B5EF4-FFF2-40B4-BE49-F238E27FC236}">
                <a16:creationId xmlns:a16="http://schemas.microsoft.com/office/drawing/2014/main" id="{56125BE9-40FE-B1B7-D3DB-9344B4CFE5A5}"/>
              </a:ext>
            </a:extLst>
          </p:cNvPr>
          <p:cNvSpPr txBox="1"/>
          <p:nvPr/>
        </p:nvSpPr>
        <p:spPr>
          <a:xfrm>
            <a:off x="2726267" y="3129111"/>
            <a:ext cx="1330814" cy="369332"/>
          </a:xfrm>
          <a:prstGeom prst="rect">
            <a:avLst/>
          </a:prstGeom>
          <a:noFill/>
        </p:spPr>
        <p:txBody>
          <a:bodyPr wrap="none" rtlCol="0">
            <a:spAutoFit/>
          </a:bodyPr>
          <a:lstStyle/>
          <a:p>
            <a:r>
              <a:rPr lang="en-US" dirty="0"/>
              <a:t>Demand=50</a:t>
            </a:r>
          </a:p>
        </p:txBody>
      </p:sp>
      <p:sp>
        <p:nvSpPr>
          <p:cNvPr id="9" name="TextBox 8">
            <a:extLst>
              <a:ext uri="{FF2B5EF4-FFF2-40B4-BE49-F238E27FC236}">
                <a16:creationId xmlns:a16="http://schemas.microsoft.com/office/drawing/2014/main" id="{E3E8F90D-F802-F8C2-98C0-3804D502110B}"/>
              </a:ext>
            </a:extLst>
          </p:cNvPr>
          <p:cNvSpPr txBox="1"/>
          <p:nvPr/>
        </p:nvSpPr>
        <p:spPr>
          <a:xfrm>
            <a:off x="8212667" y="3045547"/>
            <a:ext cx="1330814" cy="369332"/>
          </a:xfrm>
          <a:prstGeom prst="rect">
            <a:avLst/>
          </a:prstGeom>
          <a:noFill/>
        </p:spPr>
        <p:txBody>
          <a:bodyPr wrap="none" rtlCol="0">
            <a:spAutoFit/>
          </a:bodyPr>
          <a:lstStyle/>
          <a:p>
            <a:r>
              <a:rPr lang="en-US" dirty="0"/>
              <a:t>Demand=40</a:t>
            </a:r>
          </a:p>
        </p:txBody>
      </p:sp>
      <p:sp>
        <p:nvSpPr>
          <p:cNvPr id="10" name="TextBox 9">
            <a:extLst>
              <a:ext uri="{FF2B5EF4-FFF2-40B4-BE49-F238E27FC236}">
                <a16:creationId xmlns:a16="http://schemas.microsoft.com/office/drawing/2014/main" id="{478FFE4C-E30C-B28E-4855-7A36E151A02B}"/>
              </a:ext>
            </a:extLst>
          </p:cNvPr>
          <p:cNvSpPr txBox="1"/>
          <p:nvPr/>
        </p:nvSpPr>
        <p:spPr>
          <a:xfrm>
            <a:off x="6881853" y="3976880"/>
            <a:ext cx="1330814" cy="369332"/>
          </a:xfrm>
          <a:prstGeom prst="rect">
            <a:avLst/>
          </a:prstGeom>
          <a:noFill/>
        </p:spPr>
        <p:txBody>
          <a:bodyPr wrap="none" rtlCol="0">
            <a:spAutoFit/>
          </a:bodyPr>
          <a:lstStyle/>
          <a:p>
            <a:r>
              <a:rPr lang="en-US" dirty="0"/>
              <a:t>Demand=10</a:t>
            </a:r>
          </a:p>
        </p:txBody>
      </p:sp>
      <p:pic>
        <p:nvPicPr>
          <p:cNvPr id="12" name="Picture 11">
            <a:extLst>
              <a:ext uri="{FF2B5EF4-FFF2-40B4-BE49-F238E27FC236}">
                <a16:creationId xmlns:a16="http://schemas.microsoft.com/office/drawing/2014/main" id="{27314278-0C07-DEFB-74BC-D74170820FEA}"/>
              </a:ext>
            </a:extLst>
          </p:cNvPr>
          <p:cNvPicPr>
            <a:picLocks noChangeAspect="1"/>
          </p:cNvPicPr>
          <p:nvPr/>
        </p:nvPicPr>
        <p:blipFill>
          <a:blip r:embed="rId4"/>
          <a:stretch>
            <a:fillRect/>
          </a:stretch>
        </p:blipFill>
        <p:spPr>
          <a:xfrm>
            <a:off x="6180668" y="369412"/>
            <a:ext cx="5044877" cy="2407478"/>
          </a:xfrm>
          <a:prstGeom prst="rect">
            <a:avLst/>
          </a:prstGeom>
        </p:spPr>
      </p:pic>
    </p:spTree>
    <p:extLst>
      <p:ext uri="{BB962C8B-B14F-4D97-AF65-F5344CB8AC3E}">
        <p14:creationId xmlns:p14="http://schemas.microsoft.com/office/powerpoint/2010/main" val="937043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C83A6-E5A4-2129-0A04-46B8471F1AF7}"/>
              </a:ext>
            </a:extLst>
          </p:cNvPr>
          <p:cNvPicPr>
            <a:picLocks noChangeAspect="1"/>
          </p:cNvPicPr>
          <p:nvPr/>
        </p:nvPicPr>
        <p:blipFill>
          <a:blip r:embed="rId2"/>
          <a:stretch>
            <a:fillRect/>
          </a:stretch>
        </p:blipFill>
        <p:spPr>
          <a:xfrm>
            <a:off x="1676400" y="228600"/>
            <a:ext cx="9652000" cy="5969000"/>
          </a:xfrm>
          <a:prstGeom prst="rect">
            <a:avLst/>
          </a:prstGeom>
        </p:spPr>
      </p:pic>
      <p:sp>
        <p:nvSpPr>
          <p:cNvPr id="4" name="TextBox 3">
            <a:extLst>
              <a:ext uri="{FF2B5EF4-FFF2-40B4-BE49-F238E27FC236}">
                <a16:creationId xmlns:a16="http://schemas.microsoft.com/office/drawing/2014/main" id="{B08B37EC-F374-78FF-392A-D59CDBDE37CE}"/>
              </a:ext>
            </a:extLst>
          </p:cNvPr>
          <p:cNvSpPr txBox="1"/>
          <p:nvPr/>
        </p:nvSpPr>
        <p:spPr>
          <a:xfrm>
            <a:off x="5181600" y="228600"/>
            <a:ext cx="197361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Inventory Scheme</a:t>
            </a:r>
          </a:p>
        </p:txBody>
      </p:sp>
    </p:spTree>
    <p:extLst>
      <p:ext uri="{BB962C8B-B14F-4D97-AF65-F5344CB8AC3E}">
        <p14:creationId xmlns:p14="http://schemas.microsoft.com/office/powerpoint/2010/main" val="76994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F931251D-3B78-3093-479B-A597A2BF88A6}"/>
              </a:ext>
            </a:extLst>
          </p:cNvPr>
          <p:cNvGrpSpPr/>
          <p:nvPr/>
        </p:nvGrpSpPr>
        <p:grpSpPr>
          <a:xfrm>
            <a:off x="978328" y="516467"/>
            <a:ext cx="10925806" cy="5541150"/>
            <a:chOff x="978328" y="304799"/>
            <a:chExt cx="10925806" cy="5752818"/>
          </a:xfrm>
        </p:grpSpPr>
        <p:pic>
          <p:nvPicPr>
            <p:cNvPr id="2" name="Picture 1">
              <a:extLst>
                <a:ext uri="{FF2B5EF4-FFF2-40B4-BE49-F238E27FC236}">
                  <a16:creationId xmlns:a16="http://schemas.microsoft.com/office/drawing/2014/main" id="{8D2DD5BF-791C-2F78-646D-D3A56E8592EA}"/>
                </a:ext>
              </a:extLst>
            </p:cNvPr>
            <p:cNvPicPr>
              <a:picLocks noChangeAspect="1"/>
            </p:cNvPicPr>
            <p:nvPr/>
          </p:nvPicPr>
          <p:blipFill>
            <a:blip r:embed="rId2"/>
            <a:stretch>
              <a:fillRect/>
            </a:stretch>
          </p:blipFill>
          <p:spPr>
            <a:xfrm>
              <a:off x="978328" y="304799"/>
              <a:ext cx="5744206" cy="5317067"/>
            </a:xfrm>
            <a:prstGeom prst="rect">
              <a:avLst/>
            </a:prstGeom>
          </p:spPr>
        </p:pic>
        <p:pic>
          <p:nvPicPr>
            <p:cNvPr id="3" name="Picture 2">
              <a:extLst>
                <a:ext uri="{FF2B5EF4-FFF2-40B4-BE49-F238E27FC236}">
                  <a16:creationId xmlns:a16="http://schemas.microsoft.com/office/drawing/2014/main" id="{8B49CCFB-8E34-2602-D9E1-514297FF2DDE}"/>
                </a:ext>
              </a:extLst>
            </p:cNvPr>
            <p:cNvPicPr>
              <a:picLocks noChangeAspect="1"/>
            </p:cNvPicPr>
            <p:nvPr/>
          </p:nvPicPr>
          <p:blipFill>
            <a:blip r:embed="rId3"/>
            <a:stretch>
              <a:fillRect/>
            </a:stretch>
          </p:blipFill>
          <p:spPr>
            <a:xfrm>
              <a:off x="6468534" y="939221"/>
              <a:ext cx="5435600" cy="418047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1E89D3-CF11-082E-63A9-B1488006B8CC}"/>
                    </a:ext>
                  </a:extLst>
                </p:cNvPr>
                <p:cNvSpPr txBox="1"/>
                <p:nvPr/>
              </p:nvSpPr>
              <p:spPr>
                <a:xfrm>
                  <a:off x="4080934" y="5688285"/>
                  <a:ext cx="6096000" cy="369332"/>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a14:m>
                  <a:r>
                    <a:rPr lang="en-US" sz="1800" dirty="0">
                      <a:effectLst/>
                      <a:latin typeface="Times New Roman" panose="02020603050405020304" pitchFamily="18" charset="0"/>
                      <a:ea typeface="Times New Roman" panose="02020603050405020304" pitchFamily="18" charset="0"/>
                    </a:rPr>
                    <a:t> = retailer, distributor, factory inventory.</a:t>
                  </a:r>
                  <a:endParaRPr lang="en-US" dirty="0"/>
                </a:p>
              </p:txBody>
            </p:sp>
          </mc:Choice>
          <mc:Fallback xmlns="">
            <p:sp>
              <p:nvSpPr>
                <p:cNvPr id="5" name="TextBox 4">
                  <a:extLst>
                    <a:ext uri="{FF2B5EF4-FFF2-40B4-BE49-F238E27FC236}">
                      <a16:creationId xmlns:a16="http://schemas.microsoft.com/office/drawing/2014/main" id="{551E89D3-CF11-082E-63A9-B1488006B8CC}"/>
                    </a:ext>
                  </a:extLst>
                </p:cNvPr>
                <p:cNvSpPr txBox="1">
                  <a:spLocks noRot="1" noChangeAspect="1" noMove="1" noResize="1" noEditPoints="1" noAdjustHandles="1" noChangeArrowheads="1" noChangeShapeType="1" noTextEdit="1"/>
                </p:cNvSpPr>
                <p:nvPr/>
              </p:nvSpPr>
              <p:spPr>
                <a:xfrm>
                  <a:off x="4080934" y="5688285"/>
                  <a:ext cx="6096000" cy="369332"/>
                </a:xfrm>
                <a:prstGeom prst="rect">
                  <a:avLst/>
                </a:prstGeom>
                <a:blipFill>
                  <a:blip r:embed="rId4"/>
                  <a:stretch>
                    <a:fillRect t="-9836" b="-2295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1879AF4-D639-788C-DEF7-41C31659DB81}"/>
                </a:ext>
              </a:extLst>
            </p:cNvPr>
            <p:cNvSpPr txBox="1"/>
            <p:nvPr/>
          </p:nvSpPr>
          <p:spPr>
            <a:xfrm>
              <a:off x="5271461" y="2032856"/>
              <a:ext cx="579005" cy="261610"/>
            </a:xfrm>
            <a:prstGeom prst="rect">
              <a:avLst/>
            </a:prstGeom>
            <a:solidFill>
              <a:schemeClr val="bg2">
                <a:lumMod val="75000"/>
              </a:schemeClr>
            </a:solidFill>
          </p:spPr>
          <p:txBody>
            <a:bodyPr wrap="none" rtlCol="0">
              <a:spAutoFit/>
            </a:bodyPr>
            <a:lstStyle/>
            <a:p>
              <a:r>
                <a:rPr lang="en-US" sz="1100" dirty="0"/>
                <a:t>30*9.5</a:t>
              </a:r>
            </a:p>
          </p:txBody>
        </p:sp>
        <p:cxnSp>
          <p:nvCxnSpPr>
            <p:cNvPr id="8" name="Straight Arrow Connector 7">
              <a:extLst>
                <a:ext uri="{FF2B5EF4-FFF2-40B4-BE49-F238E27FC236}">
                  <a16:creationId xmlns:a16="http://schemas.microsoft.com/office/drawing/2014/main" id="{5AFFF47C-C3DE-ADE0-729E-FC8B033E6567}"/>
                </a:ext>
              </a:extLst>
            </p:cNvPr>
            <p:cNvCxnSpPr>
              <a:cxnSpLocks/>
            </p:cNvCxnSpPr>
            <p:nvPr/>
          </p:nvCxnSpPr>
          <p:spPr>
            <a:xfrm flipH="1">
              <a:off x="4597400" y="2184400"/>
              <a:ext cx="635000" cy="22013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07F972-D79F-131B-D17C-7F2D69B0733A}"/>
                </a:ext>
              </a:extLst>
            </p:cNvPr>
            <p:cNvSpPr txBox="1"/>
            <p:nvPr/>
          </p:nvSpPr>
          <p:spPr>
            <a:xfrm>
              <a:off x="5524133" y="2844793"/>
              <a:ext cx="849913" cy="276999"/>
            </a:xfrm>
            <a:prstGeom prst="rect">
              <a:avLst/>
            </a:prstGeom>
            <a:solidFill>
              <a:schemeClr val="bg2">
                <a:lumMod val="75000"/>
              </a:schemeClr>
            </a:solidFill>
          </p:spPr>
          <p:txBody>
            <a:bodyPr wrap="none" rtlCol="0">
              <a:spAutoFit/>
            </a:bodyPr>
            <a:lstStyle/>
            <a:p>
              <a:r>
                <a:rPr lang="en-US" sz="1200" dirty="0"/>
                <a:t>60*14.945</a:t>
              </a:r>
            </a:p>
          </p:txBody>
        </p:sp>
        <p:cxnSp>
          <p:nvCxnSpPr>
            <p:cNvPr id="11" name="Straight Arrow Connector 10">
              <a:extLst>
                <a:ext uri="{FF2B5EF4-FFF2-40B4-BE49-F238E27FC236}">
                  <a16:creationId xmlns:a16="http://schemas.microsoft.com/office/drawing/2014/main" id="{73FBD82F-89EF-ADDE-DB02-B176FCCC7493}"/>
                </a:ext>
              </a:extLst>
            </p:cNvPr>
            <p:cNvCxnSpPr>
              <a:cxnSpLocks/>
            </p:cNvCxnSpPr>
            <p:nvPr/>
          </p:nvCxnSpPr>
          <p:spPr>
            <a:xfrm flipH="1">
              <a:off x="4725754" y="3121792"/>
              <a:ext cx="1141646" cy="49713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BFD915E-5C9A-A6E8-6D81-E55D0BA87E35}"/>
                </a:ext>
              </a:extLst>
            </p:cNvPr>
            <p:cNvCxnSpPr>
              <a:cxnSpLocks/>
            </p:cNvCxnSpPr>
            <p:nvPr/>
          </p:nvCxnSpPr>
          <p:spPr>
            <a:xfrm rot="10800000" flipV="1">
              <a:off x="2109554" y="3897863"/>
              <a:ext cx="1175842" cy="660400"/>
            </a:xfrm>
            <a:prstGeom prst="bentConnector3">
              <a:avLst>
                <a:gd name="adj1" fmla="val -10484"/>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7D80B5E-4E05-F599-31A3-76242ADFED3D}"/>
                </a:ext>
              </a:extLst>
            </p:cNvPr>
            <p:cNvCxnSpPr>
              <a:cxnSpLocks/>
            </p:cNvCxnSpPr>
            <p:nvPr/>
          </p:nvCxnSpPr>
          <p:spPr>
            <a:xfrm rot="10800000" flipV="1">
              <a:off x="1936501" y="2573866"/>
              <a:ext cx="995439" cy="685800"/>
            </a:xfrm>
            <a:prstGeom prst="bentConnector3">
              <a:avLst>
                <a:gd name="adj1" fmla="val -21446"/>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7F1A5F4-8BA0-C267-299C-3AFD11557334}"/>
                </a:ext>
              </a:extLst>
            </p:cNvPr>
            <p:cNvCxnSpPr>
              <a:cxnSpLocks/>
            </p:cNvCxnSpPr>
            <p:nvPr/>
          </p:nvCxnSpPr>
          <p:spPr>
            <a:xfrm>
              <a:off x="2697475" y="4730231"/>
              <a:ext cx="414867" cy="389467"/>
            </a:xfrm>
            <a:prstGeom prst="bentConnector3">
              <a:avLst>
                <a:gd name="adj1" fmla="val 98979"/>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1F6C889-12DC-D03F-CA4E-E5C6A87A37F3}"/>
                </a:ext>
              </a:extLst>
            </p:cNvPr>
            <p:cNvCxnSpPr>
              <a:cxnSpLocks/>
            </p:cNvCxnSpPr>
            <p:nvPr/>
          </p:nvCxnSpPr>
          <p:spPr>
            <a:xfrm>
              <a:off x="2446353" y="2159001"/>
              <a:ext cx="414867" cy="389467"/>
            </a:xfrm>
            <a:prstGeom prst="bentConnector3">
              <a:avLst>
                <a:gd name="adj1" fmla="val 98979"/>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387356-8519-DDAE-4EE1-BFFA93D59910}"/>
                </a:ext>
              </a:extLst>
            </p:cNvPr>
            <p:cNvCxnSpPr>
              <a:cxnSpLocks/>
            </p:cNvCxnSpPr>
            <p:nvPr/>
          </p:nvCxnSpPr>
          <p:spPr>
            <a:xfrm>
              <a:off x="1761067" y="1783831"/>
              <a:ext cx="0" cy="27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6A6B01-DBBC-F70F-2C26-92280DDD025D}"/>
                </a:ext>
              </a:extLst>
            </p:cNvPr>
            <p:cNvSpPr txBox="1"/>
            <p:nvPr/>
          </p:nvSpPr>
          <p:spPr>
            <a:xfrm>
              <a:off x="1515551" y="1586607"/>
              <a:ext cx="841897" cy="261610"/>
            </a:xfrm>
            <a:prstGeom prst="rect">
              <a:avLst/>
            </a:prstGeom>
            <a:solidFill>
              <a:schemeClr val="bg2">
                <a:lumMod val="75000"/>
              </a:schemeClr>
            </a:solidFill>
          </p:spPr>
          <p:txBody>
            <a:bodyPr wrap="none" rtlCol="0">
              <a:spAutoFit/>
            </a:bodyPr>
            <a:lstStyle/>
            <a:p>
              <a:r>
                <a:rPr lang="en-US" sz="1100" dirty="0"/>
                <a:t>Ini Demand</a:t>
              </a:r>
            </a:p>
          </p:txBody>
        </p:sp>
        <p:sp>
          <p:nvSpPr>
            <p:cNvPr id="44" name="TextBox 43">
              <a:extLst>
                <a:ext uri="{FF2B5EF4-FFF2-40B4-BE49-F238E27FC236}">
                  <a16:creationId xmlns:a16="http://schemas.microsoft.com/office/drawing/2014/main" id="{CBD59484-8A54-F4CD-D093-495AC3BF046F}"/>
                </a:ext>
              </a:extLst>
            </p:cNvPr>
            <p:cNvSpPr txBox="1"/>
            <p:nvPr/>
          </p:nvSpPr>
          <p:spPr>
            <a:xfrm>
              <a:off x="2460586" y="1522221"/>
              <a:ext cx="1362874" cy="261610"/>
            </a:xfrm>
            <a:prstGeom prst="rect">
              <a:avLst/>
            </a:prstGeom>
            <a:solidFill>
              <a:schemeClr val="bg2">
                <a:lumMod val="75000"/>
              </a:schemeClr>
            </a:solidFill>
          </p:spPr>
          <p:txBody>
            <a:bodyPr wrap="none" rtlCol="0">
              <a:spAutoFit/>
            </a:bodyPr>
            <a:lstStyle/>
            <a:p>
              <a:r>
                <a:rPr lang="en-US" sz="1100" dirty="0"/>
                <a:t>Forecasted  Demand</a:t>
              </a:r>
            </a:p>
          </p:txBody>
        </p:sp>
        <p:cxnSp>
          <p:nvCxnSpPr>
            <p:cNvPr id="45" name="Straight Arrow Connector 44">
              <a:extLst>
                <a:ext uri="{FF2B5EF4-FFF2-40B4-BE49-F238E27FC236}">
                  <a16:creationId xmlns:a16="http://schemas.microsoft.com/office/drawing/2014/main" id="{B3B81528-05BF-2554-4EBA-EBB60CD1BDEF}"/>
                </a:ext>
              </a:extLst>
            </p:cNvPr>
            <p:cNvCxnSpPr>
              <a:cxnSpLocks/>
            </p:cNvCxnSpPr>
            <p:nvPr/>
          </p:nvCxnSpPr>
          <p:spPr>
            <a:xfrm flipH="1">
              <a:off x="2434220" y="1783831"/>
              <a:ext cx="351313" cy="27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DBB84E6-2247-1190-4885-B45D88183180}"/>
                </a:ext>
              </a:extLst>
            </p:cNvPr>
            <p:cNvSpPr txBox="1"/>
            <p:nvPr/>
          </p:nvSpPr>
          <p:spPr>
            <a:xfrm>
              <a:off x="2890960" y="2196207"/>
              <a:ext cx="1072730" cy="261610"/>
            </a:xfrm>
            <a:prstGeom prst="rect">
              <a:avLst/>
            </a:prstGeom>
            <a:solidFill>
              <a:schemeClr val="bg2">
                <a:lumMod val="75000"/>
              </a:schemeClr>
            </a:solidFill>
          </p:spPr>
          <p:txBody>
            <a:bodyPr wrap="none" rtlCol="0">
              <a:spAutoFit/>
            </a:bodyPr>
            <a:lstStyle/>
            <a:p>
              <a:r>
                <a:rPr lang="en-US" sz="1100" dirty="0"/>
                <a:t>Demand to </a:t>
              </a:r>
              <a:r>
                <a:rPr lang="en-US" sz="1100" dirty="0" err="1"/>
                <a:t>Dist</a:t>
              </a:r>
              <a:endParaRPr lang="en-US" sz="1100" dirty="0"/>
            </a:p>
          </p:txBody>
        </p:sp>
      </p:grpSp>
      <p:sp>
        <p:nvSpPr>
          <p:cNvPr id="4" name="TextBox 3">
            <a:extLst>
              <a:ext uri="{FF2B5EF4-FFF2-40B4-BE49-F238E27FC236}">
                <a16:creationId xmlns:a16="http://schemas.microsoft.com/office/drawing/2014/main" id="{8049CA8A-124F-FF29-132E-DC5ABF915BBF}"/>
              </a:ext>
            </a:extLst>
          </p:cNvPr>
          <p:cNvSpPr txBox="1"/>
          <p:nvPr/>
        </p:nvSpPr>
        <p:spPr>
          <a:xfrm>
            <a:off x="3890445" y="74441"/>
            <a:ext cx="5701242" cy="369332"/>
          </a:xfrm>
          <a:prstGeom prst="rect">
            <a:avLst/>
          </a:prstGeom>
          <a:noFill/>
        </p:spPr>
        <p:txBody>
          <a:bodyPr wrap="square">
            <a:spAutoFit/>
          </a:bodyPr>
          <a:lstStyle/>
          <a:p>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Working Principle of the Designed SD Model</a:t>
            </a:r>
            <a:endParaRPr lang="en-CA" b="1" dirty="0"/>
          </a:p>
        </p:txBody>
      </p:sp>
    </p:spTree>
    <p:extLst>
      <p:ext uri="{BB962C8B-B14F-4D97-AF65-F5344CB8AC3E}">
        <p14:creationId xmlns:p14="http://schemas.microsoft.com/office/powerpoint/2010/main" val="588390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ED64A5-CB39-C348-AB1A-A3404900417C}"/>
              </a:ext>
            </a:extLst>
          </p:cNvPr>
          <p:cNvPicPr>
            <a:picLocks noChangeAspect="1"/>
          </p:cNvPicPr>
          <p:nvPr/>
        </p:nvPicPr>
        <p:blipFill>
          <a:blip r:embed="rId2"/>
          <a:stretch>
            <a:fillRect/>
          </a:stretch>
        </p:blipFill>
        <p:spPr>
          <a:xfrm>
            <a:off x="2036845" y="1442134"/>
            <a:ext cx="7555888" cy="3973731"/>
          </a:xfrm>
          <a:prstGeom prst="rect">
            <a:avLst/>
          </a:prstGeom>
        </p:spPr>
      </p:pic>
    </p:spTree>
    <p:extLst>
      <p:ext uri="{BB962C8B-B14F-4D97-AF65-F5344CB8AC3E}">
        <p14:creationId xmlns:p14="http://schemas.microsoft.com/office/powerpoint/2010/main" val="4146951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6F779A-F0EC-64EF-4A29-35B18D3700DE}"/>
              </a:ext>
            </a:extLst>
          </p:cNvPr>
          <p:cNvPicPr>
            <a:picLocks noChangeAspect="1"/>
          </p:cNvPicPr>
          <p:nvPr/>
        </p:nvPicPr>
        <p:blipFill>
          <a:blip r:embed="rId2"/>
          <a:stretch>
            <a:fillRect/>
          </a:stretch>
        </p:blipFill>
        <p:spPr>
          <a:xfrm>
            <a:off x="1561802" y="292349"/>
            <a:ext cx="9068395" cy="5854451"/>
          </a:xfrm>
          <a:prstGeom prst="rect">
            <a:avLst/>
          </a:prstGeom>
        </p:spPr>
      </p:pic>
    </p:spTree>
    <p:extLst>
      <p:ext uri="{BB962C8B-B14F-4D97-AF65-F5344CB8AC3E}">
        <p14:creationId xmlns:p14="http://schemas.microsoft.com/office/powerpoint/2010/main" val="2789722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D498396F-A647-650E-BC21-B4BDEB1290CC}"/>
              </a:ext>
            </a:extLst>
          </p:cNvPr>
          <p:cNvGrpSpPr/>
          <p:nvPr/>
        </p:nvGrpSpPr>
        <p:grpSpPr>
          <a:xfrm>
            <a:off x="2353733" y="93133"/>
            <a:ext cx="7977411" cy="5875450"/>
            <a:chOff x="2353733" y="100104"/>
            <a:chExt cx="7977411" cy="5868559"/>
          </a:xfrm>
        </p:grpSpPr>
        <p:sp>
          <p:nvSpPr>
            <p:cNvPr id="13" name="TextBox 12">
              <a:extLst>
                <a:ext uri="{FF2B5EF4-FFF2-40B4-BE49-F238E27FC236}">
                  <a16:creationId xmlns:a16="http://schemas.microsoft.com/office/drawing/2014/main" id="{7093F08B-054D-3D1E-7F5A-764C28B12D13}"/>
                </a:ext>
              </a:extLst>
            </p:cNvPr>
            <p:cNvSpPr txBox="1"/>
            <p:nvPr/>
          </p:nvSpPr>
          <p:spPr>
            <a:xfrm>
              <a:off x="2487521" y="5599331"/>
              <a:ext cx="765722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Order Replenishment by maintaining Buffer for varying Customer Demand</a:t>
              </a:r>
            </a:p>
          </p:txBody>
        </p:sp>
        <p:pic>
          <p:nvPicPr>
            <p:cNvPr id="15" name="Picture 14">
              <a:extLst>
                <a:ext uri="{FF2B5EF4-FFF2-40B4-BE49-F238E27FC236}">
                  <a16:creationId xmlns:a16="http://schemas.microsoft.com/office/drawing/2014/main" id="{4012DFC6-8579-6D8B-7DD0-1DAF348A8649}"/>
                </a:ext>
              </a:extLst>
            </p:cNvPr>
            <p:cNvPicPr>
              <a:picLocks noChangeAspect="1"/>
            </p:cNvPicPr>
            <p:nvPr/>
          </p:nvPicPr>
          <p:blipFill>
            <a:blip r:embed="rId2"/>
            <a:stretch>
              <a:fillRect/>
            </a:stretch>
          </p:blipFill>
          <p:spPr>
            <a:xfrm>
              <a:off x="2353733" y="100104"/>
              <a:ext cx="7977411" cy="5499227"/>
            </a:xfrm>
            <a:prstGeom prst="rect">
              <a:avLst/>
            </a:prstGeom>
          </p:spPr>
        </p:pic>
        <p:cxnSp>
          <p:nvCxnSpPr>
            <p:cNvPr id="17" name="Straight Arrow Connector 16">
              <a:extLst>
                <a:ext uri="{FF2B5EF4-FFF2-40B4-BE49-F238E27FC236}">
                  <a16:creationId xmlns:a16="http://schemas.microsoft.com/office/drawing/2014/main" id="{B89F1852-5EB2-7536-0412-9ABF52E48F2C}"/>
                </a:ext>
              </a:extLst>
            </p:cNvPr>
            <p:cNvCxnSpPr>
              <a:cxnSpLocks/>
            </p:cNvCxnSpPr>
            <p:nvPr/>
          </p:nvCxnSpPr>
          <p:spPr>
            <a:xfrm>
              <a:off x="5317067" y="3928534"/>
              <a:ext cx="0" cy="897465"/>
            </a:xfrm>
            <a:prstGeom prst="straightConnector1">
              <a:avLst/>
            </a:prstGeom>
            <a:ln w="285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FFF05D-3A09-27D2-FCF8-5B8FE1F41E3E}"/>
                </a:ext>
              </a:extLst>
            </p:cNvPr>
            <p:cNvCxnSpPr>
              <a:cxnSpLocks/>
            </p:cNvCxnSpPr>
            <p:nvPr/>
          </p:nvCxnSpPr>
          <p:spPr>
            <a:xfrm>
              <a:off x="5799667" y="3818467"/>
              <a:ext cx="0" cy="1007532"/>
            </a:xfrm>
            <a:prstGeom prst="straightConnector1">
              <a:avLst/>
            </a:prstGeom>
            <a:ln w="285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DB6A7C-85AE-70CA-0FAC-FBEDD75B91F3}"/>
                </a:ext>
              </a:extLst>
            </p:cNvPr>
            <p:cNvCxnSpPr>
              <a:cxnSpLocks/>
            </p:cNvCxnSpPr>
            <p:nvPr/>
          </p:nvCxnSpPr>
          <p:spPr>
            <a:xfrm>
              <a:off x="6798734" y="3818467"/>
              <a:ext cx="0" cy="1007532"/>
            </a:xfrm>
            <a:prstGeom prst="straightConnector1">
              <a:avLst/>
            </a:prstGeom>
            <a:ln w="28575">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7021CD-D252-45D6-107C-7E57B39E63C9}"/>
                </a:ext>
              </a:extLst>
            </p:cNvPr>
            <p:cNvSpPr txBox="1"/>
            <p:nvPr/>
          </p:nvSpPr>
          <p:spPr>
            <a:xfrm>
              <a:off x="3765472" y="4319601"/>
              <a:ext cx="1439818" cy="338554"/>
            </a:xfrm>
            <a:prstGeom prst="rect">
              <a:avLst/>
            </a:prstGeom>
            <a:noFill/>
          </p:spPr>
          <p:txBody>
            <a:bodyPr wrap="none" rtlCol="0">
              <a:spAutoFit/>
            </a:bodyPr>
            <a:lstStyle/>
            <a:p>
              <a:r>
                <a:rPr lang="en-US" sz="1600" b="1" i="1" dirty="0">
                  <a:solidFill>
                    <a:srgbClr val="FF0000"/>
                  </a:solidFill>
                  <a:latin typeface="Times New Roman" panose="02020603050405020304" pitchFamily="18" charset="0"/>
                  <a:cs typeface="Times New Roman" panose="02020603050405020304" pitchFamily="18" charset="0"/>
                </a:rPr>
                <a:t>Order Placing </a:t>
              </a:r>
            </a:p>
          </p:txBody>
        </p:sp>
        <p:cxnSp>
          <p:nvCxnSpPr>
            <p:cNvPr id="40" name="Straight Arrow Connector 39">
              <a:extLst>
                <a:ext uri="{FF2B5EF4-FFF2-40B4-BE49-F238E27FC236}">
                  <a16:creationId xmlns:a16="http://schemas.microsoft.com/office/drawing/2014/main" id="{EFC48FBF-0A7D-89D1-7AA0-8B4A6F5C1C33}"/>
                </a:ext>
              </a:extLst>
            </p:cNvPr>
            <p:cNvCxnSpPr>
              <a:cxnSpLocks/>
            </p:cNvCxnSpPr>
            <p:nvPr/>
          </p:nvCxnSpPr>
          <p:spPr>
            <a:xfrm>
              <a:off x="5317067" y="4668110"/>
              <a:ext cx="482600"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0498570-60B7-781E-99CF-F022A4DC89A7}"/>
                </a:ext>
              </a:extLst>
            </p:cNvPr>
            <p:cNvCxnSpPr>
              <a:cxnSpLocks/>
            </p:cNvCxnSpPr>
            <p:nvPr/>
          </p:nvCxnSpPr>
          <p:spPr>
            <a:xfrm>
              <a:off x="5799667" y="4522689"/>
              <a:ext cx="9990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32590B9-9C00-A01B-C2B2-37396B551A11}"/>
                </a:ext>
              </a:extLst>
            </p:cNvPr>
            <p:cNvSpPr txBox="1"/>
            <p:nvPr/>
          </p:nvSpPr>
          <p:spPr>
            <a:xfrm rot="20031915">
              <a:off x="5276500" y="4721313"/>
              <a:ext cx="522900" cy="246221"/>
            </a:xfrm>
            <a:prstGeom prst="rect">
              <a:avLst/>
            </a:prstGeom>
            <a:noFill/>
          </p:spPr>
          <p:txBody>
            <a:bodyPr wrap="none" rtlCol="0">
              <a:spAutoFit/>
            </a:bodyPr>
            <a:lstStyle/>
            <a:p>
              <a:r>
                <a:rPr lang="en-US" sz="1000" b="1" dirty="0"/>
                <a:t>2 days</a:t>
              </a:r>
            </a:p>
          </p:txBody>
        </p:sp>
        <p:sp>
          <p:nvSpPr>
            <p:cNvPr id="47" name="TextBox 46">
              <a:extLst>
                <a:ext uri="{FF2B5EF4-FFF2-40B4-BE49-F238E27FC236}">
                  <a16:creationId xmlns:a16="http://schemas.microsoft.com/office/drawing/2014/main" id="{79CE30B7-4B9B-7915-C35E-1FEFC393092D}"/>
                </a:ext>
              </a:extLst>
            </p:cNvPr>
            <p:cNvSpPr txBox="1"/>
            <p:nvPr/>
          </p:nvSpPr>
          <p:spPr>
            <a:xfrm rot="19825539">
              <a:off x="6034535" y="4564389"/>
              <a:ext cx="556563" cy="261610"/>
            </a:xfrm>
            <a:prstGeom prst="rect">
              <a:avLst/>
            </a:prstGeom>
            <a:noFill/>
          </p:spPr>
          <p:txBody>
            <a:bodyPr wrap="none" rtlCol="0">
              <a:spAutoFit/>
            </a:bodyPr>
            <a:lstStyle/>
            <a:p>
              <a:r>
                <a:rPr lang="en-US" sz="1100" b="1" dirty="0"/>
                <a:t>4 days</a:t>
              </a:r>
            </a:p>
          </p:txBody>
        </p:sp>
      </p:grpSp>
    </p:spTree>
    <p:extLst>
      <p:ext uri="{BB962C8B-B14F-4D97-AF65-F5344CB8AC3E}">
        <p14:creationId xmlns:p14="http://schemas.microsoft.com/office/powerpoint/2010/main" val="1580655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6C5916-098E-F02F-75D8-C37378177CC0}"/>
              </a:ext>
            </a:extLst>
          </p:cNvPr>
          <p:cNvPicPr>
            <a:picLocks noChangeAspect="1"/>
          </p:cNvPicPr>
          <p:nvPr/>
        </p:nvPicPr>
        <p:blipFill>
          <a:blip r:embed="rId2"/>
          <a:stretch>
            <a:fillRect/>
          </a:stretch>
        </p:blipFill>
        <p:spPr>
          <a:xfrm>
            <a:off x="5044394" y="3789103"/>
            <a:ext cx="4584589" cy="2755631"/>
          </a:xfrm>
          <a:prstGeom prst="rect">
            <a:avLst/>
          </a:prstGeom>
        </p:spPr>
      </p:pic>
      <p:pic>
        <p:nvPicPr>
          <p:cNvPr id="3" name="Picture 2">
            <a:extLst>
              <a:ext uri="{FF2B5EF4-FFF2-40B4-BE49-F238E27FC236}">
                <a16:creationId xmlns:a16="http://schemas.microsoft.com/office/drawing/2014/main" id="{CA182E41-F20C-8209-4C1C-8FABE0E24E7C}"/>
              </a:ext>
            </a:extLst>
          </p:cNvPr>
          <p:cNvPicPr>
            <a:picLocks noChangeAspect="1"/>
          </p:cNvPicPr>
          <p:nvPr/>
        </p:nvPicPr>
        <p:blipFill>
          <a:blip r:embed="rId3"/>
          <a:stretch>
            <a:fillRect/>
          </a:stretch>
        </p:blipFill>
        <p:spPr>
          <a:xfrm>
            <a:off x="6169157" y="950516"/>
            <a:ext cx="4584589" cy="2755631"/>
          </a:xfrm>
          <a:prstGeom prst="rect">
            <a:avLst/>
          </a:prstGeom>
        </p:spPr>
      </p:pic>
      <p:sp>
        <p:nvSpPr>
          <p:cNvPr id="4" name="TextBox 3">
            <a:extLst>
              <a:ext uri="{FF2B5EF4-FFF2-40B4-BE49-F238E27FC236}">
                <a16:creationId xmlns:a16="http://schemas.microsoft.com/office/drawing/2014/main" id="{38973D4B-4F85-3D73-11FA-01858AD23164}"/>
              </a:ext>
            </a:extLst>
          </p:cNvPr>
          <p:cNvSpPr txBox="1"/>
          <p:nvPr/>
        </p:nvSpPr>
        <p:spPr>
          <a:xfrm>
            <a:off x="2709332" y="313266"/>
            <a:ext cx="69196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Curve below &amp; Above the ROP for each stage by maintaining Buffer</a:t>
            </a:r>
          </a:p>
        </p:txBody>
      </p:sp>
      <p:pic>
        <p:nvPicPr>
          <p:cNvPr id="5" name="Picture 4">
            <a:extLst>
              <a:ext uri="{FF2B5EF4-FFF2-40B4-BE49-F238E27FC236}">
                <a16:creationId xmlns:a16="http://schemas.microsoft.com/office/drawing/2014/main" id="{A8BC60E8-DEB4-BDC3-7F8F-3594A0359B71}"/>
              </a:ext>
            </a:extLst>
          </p:cNvPr>
          <p:cNvPicPr>
            <a:picLocks noChangeAspect="1"/>
          </p:cNvPicPr>
          <p:nvPr/>
        </p:nvPicPr>
        <p:blipFill>
          <a:blip r:embed="rId4"/>
          <a:stretch>
            <a:fillRect/>
          </a:stretch>
        </p:blipFill>
        <p:spPr>
          <a:xfrm>
            <a:off x="1511411" y="950516"/>
            <a:ext cx="4584589" cy="2755631"/>
          </a:xfrm>
          <a:prstGeom prst="rect">
            <a:avLst/>
          </a:prstGeom>
        </p:spPr>
      </p:pic>
    </p:spTree>
    <p:extLst>
      <p:ext uri="{BB962C8B-B14F-4D97-AF65-F5344CB8AC3E}">
        <p14:creationId xmlns:p14="http://schemas.microsoft.com/office/powerpoint/2010/main" val="3417832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07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757DB3-2899-4045-956C-2479D0E29CD4}"/>
              </a:ext>
            </a:extLst>
          </p:cNvPr>
          <p:cNvSpPr txBox="1">
            <a:spLocks noChangeArrowheads="1"/>
          </p:cNvSpPr>
          <p:nvPr/>
        </p:nvSpPr>
        <p:spPr bwMode="auto">
          <a:xfrm>
            <a:off x="949325" y="415677"/>
            <a:ext cx="1080694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3500" b="1">
                <a:solidFill>
                  <a:schemeClr val="tx1">
                    <a:lumMod val="75000"/>
                    <a:lumOff val="25000"/>
                  </a:schemeClr>
                </a:solidFill>
                <a:ea typeface="Open Sans Semibold" panose="020B0706030804020204" pitchFamily="34" charset="0"/>
                <a:cs typeface="Calibri" panose="020F0502020204030204" pitchFamily="34" charset="0"/>
              </a:rPr>
              <a:t>NEXT WEEK PLAN</a:t>
            </a:r>
          </a:p>
        </p:txBody>
      </p:sp>
      <p:sp>
        <p:nvSpPr>
          <p:cNvPr id="5" name="TextBox 4">
            <a:extLst>
              <a:ext uri="{FF2B5EF4-FFF2-40B4-BE49-F238E27FC236}">
                <a16:creationId xmlns:a16="http://schemas.microsoft.com/office/drawing/2014/main" id="{F2492486-80F6-5B46-9196-75629BC35F55}"/>
              </a:ext>
            </a:extLst>
          </p:cNvPr>
          <p:cNvSpPr txBox="1"/>
          <p:nvPr/>
        </p:nvSpPr>
        <p:spPr>
          <a:xfrm>
            <a:off x="949325" y="1503485"/>
            <a:ext cx="9083656" cy="255454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What is your plan for the coming week?</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Remember this is a short-term plan and your small step will help you get a big step. </a:t>
            </a:r>
          </a:p>
        </p:txBody>
      </p:sp>
    </p:spTree>
    <p:extLst>
      <p:ext uri="{BB962C8B-B14F-4D97-AF65-F5344CB8AC3E}">
        <p14:creationId xmlns:p14="http://schemas.microsoft.com/office/powerpoint/2010/main" val="4222296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757DB3-2899-4045-956C-2479D0E29CD4}"/>
              </a:ext>
            </a:extLst>
          </p:cNvPr>
          <p:cNvSpPr txBox="1">
            <a:spLocks noChangeArrowheads="1"/>
          </p:cNvSpPr>
          <p:nvPr/>
        </p:nvSpPr>
        <p:spPr bwMode="auto">
          <a:xfrm>
            <a:off x="949325" y="415677"/>
            <a:ext cx="1080694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3500" b="1">
                <a:solidFill>
                  <a:schemeClr val="tx1">
                    <a:lumMod val="75000"/>
                    <a:lumOff val="25000"/>
                  </a:schemeClr>
                </a:solidFill>
                <a:ea typeface="Open Sans Semibold" panose="020B0706030804020204" pitchFamily="34" charset="0"/>
                <a:cs typeface="Calibri" panose="020F0502020204030204" pitchFamily="34" charset="0"/>
              </a:rPr>
              <a:t>SUMMARY OF REVIEW PAPER</a:t>
            </a:r>
          </a:p>
        </p:txBody>
      </p:sp>
      <p:sp>
        <p:nvSpPr>
          <p:cNvPr id="5" name="TextBox 4">
            <a:extLst>
              <a:ext uri="{FF2B5EF4-FFF2-40B4-BE49-F238E27FC236}">
                <a16:creationId xmlns:a16="http://schemas.microsoft.com/office/drawing/2014/main" id="{F2492486-80F6-5B46-9196-75629BC35F55}"/>
              </a:ext>
            </a:extLst>
          </p:cNvPr>
          <p:cNvSpPr txBox="1"/>
          <p:nvPr/>
        </p:nvSpPr>
        <p:spPr>
          <a:xfrm>
            <a:off x="959484" y="1503485"/>
            <a:ext cx="10917555" cy="584775"/>
          </a:xfrm>
          <a:prstGeom prst="rect">
            <a:avLst/>
          </a:prstGeom>
          <a:noFill/>
        </p:spPr>
        <p:txBody>
          <a:bodyPr wrap="square" rtlCol="0">
            <a:spAutoFit/>
          </a:bodyPr>
          <a:lstStyle/>
          <a:p>
            <a:r>
              <a:rPr lang="en-US" sz="3200" b="1"/>
              <a:t>Any thoughts or criticism about this paper</a:t>
            </a:r>
          </a:p>
        </p:txBody>
      </p:sp>
    </p:spTree>
    <p:extLst>
      <p:ext uri="{BB962C8B-B14F-4D97-AF65-F5344CB8AC3E}">
        <p14:creationId xmlns:p14="http://schemas.microsoft.com/office/powerpoint/2010/main" val="3577549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757DB3-2899-4045-956C-2479D0E29CD4}"/>
              </a:ext>
            </a:extLst>
          </p:cNvPr>
          <p:cNvSpPr txBox="1">
            <a:spLocks noChangeArrowheads="1"/>
          </p:cNvSpPr>
          <p:nvPr/>
        </p:nvSpPr>
        <p:spPr bwMode="auto">
          <a:xfrm>
            <a:off x="949325" y="415677"/>
            <a:ext cx="1080694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3500" b="1">
                <a:solidFill>
                  <a:schemeClr val="tx1">
                    <a:lumMod val="75000"/>
                    <a:lumOff val="25000"/>
                  </a:schemeClr>
                </a:solidFill>
                <a:ea typeface="Open Sans Semibold" panose="020B0706030804020204" pitchFamily="34" charset="0"/>
                <a:cs typeface="Calibri" panose="020F0502020204030204" pitchFamily="34" charset="0"/>
              </a:rPr>
              <a:t>SUMMARY OF REVIEW PAPER</a:t>
            </a:r>
          </a:p>
        </p:txBody>
      </p:sp>
      <p:sp>
        <p:nvSpPr>
          <p:cNvPr id="5" name="TextBox 4">
            <a:extLst>
              <a:ext uri="{FF2B5EF4-FFF2-40B4-BE49-F238E27FC236}">
                <a16:creationId xmlns:a16="http://schemas.microsoft.com/office/drawing/2014/main" id="{F2492486-80F6-5B46-9196-75629BC35F55}"/>
              </a:ext>
            </a:extLst>
          </p:cNvPr>
          <p:cNvSpPr txBox="1"/>
          <p:nvPr/>
        </p:nvSpPr>
        <p:spPr>
          <a:xfrm>
            <a:off x="949325" y="1046619"/>
            <a:ext cx="11118889" cy="1077218"/>
          </a:xfrm>
          <a:prstGeom prst="rect">
            <a:avLst/>
          </a:prstGeom>
          <a:noFill/>
        </p:spPr>
        <p:txBody>
          <a:bodyPr wrap="square" rtlCol="0">
            <a:spAutoFit/>
          </a:bodyPr>
          <a:lstStyle/>
          <a:p>
            <a:r>
              <a:rPr lang="en-US" sz="3200" b="1"/>
              <a:t>Did you find anything from this paper that could help in your research? </a:t>
            </a:r>
          </a:p>
        </p:txBody>
      </p:sp>
    </p:spTree>
    <p:extLst>
      <p:ext uri="{BB962C8B-B14F-4D97-AF65-F5344CB8AC3E}">
        <p14:creationId xmlns:p14="http://schemas.microsoft.com/office/powerpoint/2010/main" val="26469746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757DB3-2899-4045-956C-2479D0E29CD4}"/>
              </a:ext>
            </a:extLst>
          </p:cNvPr>
          <p:cNvSpPr txBox="1">
            <a:spLocks noChangeArrowheads="1"/>
          </p:cNvSpPr>
          <p:nvPr/>
        </p:nvSpPr>
        <p:spPr bwMode="auto">
          <a:xfrm>
            <a:off x="949325" y="415677"/>
            <a:ext cx="1080694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3500" b="1">
                <a:solidFill>
                  <a:schemeClr val="tx1">
                    <a:lumMod val="75000"/>
                    <a:lumOff val="25000"/>
                  </a:schemeClr>
                </a:solidFill>
                <a:ea typeface="Open Sans Semibold" panose="020B0706030804020204" pitchFamily="34" charset="0"/>
                <a:cs typeface="Calibri" panose="020F0502020204030204" pitchFamily="34" charset="0"/>
              </a:rPr>
              <a:t>NEED FOR RESEARCH/ACADEMIC PROGRESS</a:t>
            </a:r>
          </a:p>
        </p:txBody>
      </p:sp>
      <p:sp>
        <p:nvSpPr>
          <p:cNvPr id="5" name="TextBox 4">
            <a:extLst>
              <a:ext uri="{FF2B5EF4-FFF2-40B4-BE49-F238E27FC236}">
                <a16:creationId xmlns:a16="http://schemas.microsoft.com/office/drawing/2014/main" id="{F2492486-80F6-5B46-9196-75629BC35F55}"/>
              </a:ext>
            </a:extLst>
          </p:cNvPr>
          <p:cNvSpPr txBox="1"/>
          <p:nvPr/>
        </p:nvSpPr>
        <p:spPr>
          <a:xfrm>
            <a:off x="949325" y="1503485"/>
            <a:ext cx="9083656" cy="2554545"/>
          </a:xfrm>
          <a:prstGeom prst="rect">
            <a:avLst/>
          </a:prstGeom>
          <a:noFill/>
        </p:spPr>
        <p:txBody>
          <a:bodyPr wrap="square" rtlCol="0">
            <a:spAutoFit/>
          </a:bodyPr>
          <a:lstStyle/>
          <a:p>
            <a:r>
              <a:rPr lang="en-US" sz="3200"/>
              <a:t>Discuss what you need for your research and academic progress.</a:t>
            </a:r>
          </a:p>
          <a:p>
            <a:endParaRPr lang="en-US" sz="3200"/>
          </a:p>
          <a:p>
            <a:r>
              <a:rPr lang="en-US" sz="3200"/>
              <a:t>Any resources/materials/equipment/or any other things you feel may be necessary for you. </a:t>
            </a:r>
          </a:p>
        </p:txBody>
      </p:sp>
    </p:spTree>
    <p:extLst>
      <p:ext uri="{BB962C8B-B14F-4D97-AF65-F5344CB8AC3E}">
        <p14:creationId xmlns:p14="http://schemas.microsoft.com/office/powerpoint/2010/main" val="301700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EA6649-B72F-3141-A60B-B4E37F65714F}"/>
              </a:ext>
            </a:extLst>
          </p:cNvPr>
          <p:cNvSpPr txBox="1">
            <a:spLocks noChangeArrowheads="1"/>
          </p:cNvSpPr>
          <p:nvPr/>
        </p:nvSpPr>
        <p:spPr bwMode="auto">
          <a:xfrm>
            <a:off x="2945393" y="1439239"/>
            <a:ext cx="676731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9600" b="1">
                <a:solidFill>
                  <a:schemeClr val="bg1"/>
                </a:solidFill>
                <a:ea typeface="Open Sans Semibold" panose="020B0706030804020204" pitchFamily="34" charset="0"/>
                <a:cs typeface="Calibri" panose="020F0502020204030204" pitchFamily="34" charset="0"/>
              </a:rPr>
              <a:t>THANK YOU</a:t>
            </a:r>
          </a:p>
        </p:txBody>
      </p:sp>
      <p:sp>
        <p:nvSpPr>
          <p:cNvPr id="3" name="TextBox 2">
            <a:extLst>
              <a:ext uri="{FF2B5EF4-FFF2-40B4-BE49-F238E27FC236}">
                <a16:creationId xmlns:a16="http://schemas.microsoft.com/office/drawing/2014/main" id="{EB44296C-E582-6D41-9891-08FEEE3035AA}"/>
              </a:ext>
            </a:extLst>
          </p:cNvPr>
          <p:cNvSpPr txBox="1"/>
          <p:nvPr/>
        </p:nvSpPr>
        <p:spPr>
          <a:xfrm>
            <a:off x="4015911" y="3153865"/>
            <a:ext cx="4447865" cy="1446550"/>
          </a:xfrm>
          <a:prstGeom prst="rect">
            <a:avLst/>
          </a:prstGeom>
          <a:noFill/>
        </p:spPr>
        <p:txBody>
          <a:bodyPr wrap="square" rtlCol="0">
            <a:spAutoFit/>
          </a:bodyPr>
          <a:lstStyle/>
          <a:p>
            <a:pPr algn="ctr"/>
            <a:r>
              <a:rPr lang="en-US" sz="4400" b="1">
                <a:solidFill>
                  <a:schemeClr val="bg1"/>
                </a:solidFill>
              </a:rPr>
              <a:t>Question and Discussion</a:t>
            </a:r>
            <a:endParaRPr lang="en-US" sz="4000" b="0">
              <a:solidFill>
                <a:schemeClr val="bg1"/>
              </a:solidFill>
            </a:endParaRPr>
          </a:p>
        </p:txBody>
      </p:sp>
    </p:spTree>
    <p:extLst>
      <p:ext uri="{BB962C8B-B14F-4D97-AF65-F5344CB8AC3E}">
        <p14:creationId xmlns:p14="http://schemas.microsoft.com/office/powerpoint/2010/main" val="855781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8D8C0F-617A-0A1F-6C92-FCD3645B5D7D}"/>
              </a:ext>
            </a:extLst>
          </p:cNvPr>
          <p:cNvSpPr txBox="1"/>
          <p:nvPr/>
        </p:nvSpPr>
        <p:spPr>
          <a:xfrm>
            <a:off x="819150" y="874048"/>
            <a:ext cx="4845050" cy="4339650"/>
          </a:xfrm>
          <a:prstGeom prst="rect">
            <a:avLst/>
          </a:prstGeom>
          <a:noFill/>
        </p:spPr>
        <p:txBody>
          <a:bodyPr wrap="square">
            <a:spAutoFit/>
          </a:bodyPr>
          <a:lstStyle/>
          <a:p>
            <a:pPr algn="just">
              <a:buNone/>
            </a:pPr>
            <a:r>
              <a:rPr lang="en-US" sz="1200" dirty="0">
                <a:latin typeface="Times New Roman" panose="02020603050405020304" pitchFamily="18" charset="0"/>
                <a:cs typeface="Times New Roman" panose="02020603050405020304" pitchFamily="18" charset="0"/>
              </a:rPr>
              <a:t>In the initial phase of the simulation, the retailer, distributor, and factory actively adjust their inventories in response to changing customer demand. The retailer is the first point of demand observation, and any deviation from its desired stock level generates corrective orders toward the distributor. </a:t>
            </a:r>
          </a:p>
          <a:p>
            <a:pPr algn="just">
              <a:buNone/>
            </a:pPr>
            <a:endParaRPr lang="en-US" sz="1200" dirty="0">
              <a:latin typeface="Times New Roman" panose="02020603050405020304" pitchFamily="18" charset="0"/>
              <a:cs typeface="Times New Roman" panose="02020603050405020304" pitchFamily="18" charset="0"/>
            </a:endParaRPr>
          </a:p>
          <a:p>
            <a:pPr algn="just">
              <a:buNone/>
            </a:pPr>
            <a:endParaRPr lang="en-US" sz="1200" dirty="0">
              <a:latin typeface="Times New Roman" panose="02020603050405020304" pitchFamily="18" charset="0"/>
              <a:cs typeface="Times New Roman" panose="02020603050405020304" pitchFamily="18" charset="0"/>
            </a:endParaRPr>
          </a:p>
          <a:p>
            <a:pPr algn="just">
              <a:buNone/>
            </a:pPr>
            <a:endParaRPr lang="en-US" sz="1200" dirty="0">
              <a:latin typeface="Times New Roman" panose="02020603050405020304" pitchFamily="18" charset="0"/>
              <a:cs typeface="Times New Roman" panose="02020603050405020304" pitchFamily="18" charset="0"/>
            </a:endParaRPr>
          </a:p>
          <a:p>
            <a:pPr algn="just">
              <a:buNone/>
            </a:pPr>
            <a:endParaRPr lang="en-US" sz="1200" dirty="0">
              <a:latin typeface="Times New Roman" panose="02020603050405020304" pitchFamily="18" charset="0"/>
              <a:cs typeface="Times New Roman" panose="02020603050405020304" pitchFamily="18" charset="0"/>
            </a:endParaRPr>
          </a:p>
          <a:p>
            <a:pPr algn="just">
              <a:buNone/>
            </a:pPr>
            <a:r>
              <a:rPr lang="en-US" sz="1200" dirty="0">
                <a:latin typeface="Times New Roman" panose="02020603050405020304" pitchFamily="18" charset="0"/>
                <a:cs typeface="Times New Roman" panose="02020603050405020304" pitchFamily="18" charset="0"/>
              </a:rPr>
              <a:t>As the simulation progresses, customer demand stabilizes around an average level, and the exponential smoothing used for demand forecasting gradually filters out noise. As a result, expected demand values at all echelons converge to the same steady state. At this stage, the actual inventory levels approach their corresponding desired inventories, making the correction term—defined as (desired inventory minus actual inventory) divided by adjustment time—approach zero. With no remaining imbalance to correct, replenishment orders become equal to the mean customer demand.</a:t>
            </a:r>
          </a:p>
          <a:p>
            <a:pPr algn="just">
              <a:buNone/>
            </a:pPr>
            <a:endParaRPr lang="en-US" sz="1200" dirty="0">
              <a:latin typeface="Times New Roman" panose="02020603050405020304" pitchFamily="18" charset="0"/>
              <a:cs typeface="Times New Roman" panose="02020603050405020304" pitchFamily="18" charset="0"/>
            </a:endParaRPr>
          </a:p>
          <a:p>
            <a:pPr algn="just">
              <a:buNone/>
            </a:pPr>
            <a:endParaRPr lang="en-US" sz="1200" dirty="0">
              <a:latin typeface="Times New Roman" panose="02020603050405020304" pitchFamily="18" charset="0"/>
              <a:cs typeface="Times New Roman" panose="02020603050405020304" pitchFamily="18" charset="0"/>
            </a:endParaRPr>
          </a:p>
          <a:p>
            <a:pPr algn="just">
              <a:buNone/>
            </a:pPr>
            <a:r>
              <a:rPr lang="en-US" sz="1200" dirty="0">
                <a:latin typeface="Times New Roman" panose="02020603050405020304" pitchFamily="18" charset="0"/>
                <a:cs typeface="Times New Roman" panose="02020603050405020304" pitchFamily="18" charset="0"/>
              </a:rPr>
              <a:t>Therefore, production inflow matches consumption outflow, and upstream inventories no longer accumulate or deplete, resulting in long, flat plateaus in the distributor and factory stock curves. This behavior confirms that the system has reached operational equilibrium.</a:t>
            </a:r>
          </a:p>
        </p:txBody>
      </p:sp>
      <p:sp>
        <p:nvSpPr>
          <p:cNvPr id="4" name="TextBox 3">
            <a:extLst>
              <a:ext uri="{FF2B5EF4-FFF2-40B4-BE49-F238E27FC236}">
                <a16:creationId xmlns:a16="http://schemas.microsoft.com/office/drawing/2014/main" id="{C842E0B0-DA71-05C9-3BBF-3F96A64A87F8}"/>
              </a:ext>
            </a:extLst>
          </p:cNvPr>
          <p:cNvSpPr txBox="1"/>
          <p:nvPr/>
        </p:nvSpPr>
        <p:spPr>
          <a:xfrm>
            <a:off x="3371850" y="51484"/>
            <a:ext cx="6096000" cy="338554"/>
          </a:xfrm>
          <a:prstGeom prst="rect">
            <a:avLst/>
          </a:prstGeom>
          <a:noFill/>
        </p:spPr>
        <p:txBody>
          <a:bodyPr wrap="square">
            <a:spAutoFit/>
          </a:bodyPr>
          <a:lstStyle/>
          <a:p>
            <a:r>
              <a:rPr lang="en-CA" sz="1600" b="1" dirty="0"/>
              <a:t>Why Demand (Orders) Flatten Over Time at Retailer &amp; Distributor</a:t>
            </a:r>
          </a:p>
        </p:txBody>
      </p:sp>
      <p:pic>
        <p:nvPicPr>
          <p:cNvPr id="5" name="Picture 4">
            <a:extLst>
              <a:ext uri="{FF2B5EF4-FFF2-40B4-BE49-F238E27FC236}">
                <a16:creationId xmlns:a16="http://schemas.microsoft.com/office/drawing/2014/main" id="{6E2B7097-A478-CB4D-8212-854B4A7D0D85}"/>
              </a:ext>
            </a:extLst>
          </p:cNvPr>
          <p:cNvPicPr>
            <a:picLocks noChangeAspect="1"/>
          </p:cNvPicPr>
          <p:nvPr/>
        </p:nvPicPr>
        <p:blipFill>
          <a:blip r:embed="rId2"/>
          <a:stretch>
            <a:fillRect/>
          </a:stretch>
        </p:blipFill>
        <p:spPr>
          <a:xfrm>
            <a:off x="6419850" y="541779"/>
            <a:ext cx="5348817" cy="3499199"/>
          </a:xfrm>
          <a:prstGeom prst="rect">
            <a:avLst/>
          </a:prstGeom>
        </p:spPr>
      </p:pic>
      <p:graphicFrame>
        <p:nvGraphicFramePr>
          <p:cNvPr id="8" name="Table 7">
            <a:extLst>
              <a:ext uri="{FF2B5EF4-FFF2-40B4-BE49-F238E27FC236}">
                <a16:creationId xmlns:a16="http://schemas.microsoft.com/office/drawing/2014/main" id="{4F92B28E-0D22-5501-BCB3-2CF1268DE51A}"/>
              </a:ext>
            </a:extLst>
          </p:cNvPr>
          <p:cNvGraphicFramePr>
            <a:graphicFrameLocks noGrp="1"/>
          </p:cNvGraphicFramePr>
          <p:nvPr>
            <p:extLst>
              <p:ext uri="{D42A27DB-BD31-4B8C-83A1-F6EECF244321}">
                <p14:modId xmlns:p14="http://schemas.microsoft.com/office/powerpoint/2010/main" val="3281262645"/>
              </p:ext>
            </p:extLst>
          </p:nvPr>
        </p:nvGraphicFramePr>
        <p:xfrm>
          <a:off x="7740914" y="4040978"/>
          <a:ext cx="4254500" cy="1036320"/>
        </p:xfrm>
        <a:graphic>
          <a:graphicData uri="http://schemas.openxmlformats.org/drawingml/2006/table">
            <a:tbl>
              <a:tblPr/>
              <a:tblGrid>
                <a:gridCol w="1219200">
                  <a:extLst>
                    <a:ext uri="{9D8B030D-6E8A-4147-A177-3AD203B41FA5}">
                      <a16:colId xmlns:a16="http://schemas.microsoft.com/office/drawing/2014/main" val="1938322622"/>
                    </a:ext>
                  </a:extLst>
                </a:gridCol>
                <a:gridCol w="3035300">
                  <a:extLst>
                    <a:ext uri="{9D8B030D-6E8A-4147-A177-3AD203B41FA5}">
                      <a16:colId xmlns:a16="http://schemas.microsoft.com/office/drawing/2014/main" val="674355211"/>
                    </a:ext>
                  </a:extLst>
                </a:gridCol>
              </a:tblGrid>
              <a:tr h="0">
                <a:tc>
                  <a:txBody>
                    <a:bodyPr/>
                    <a:lstStyle/>
                    <a:p>
                      <a:pPr>
                        <a:buNone/>
                      </a:pPr>
                      <a:r>
                        <a:rPr lang="en-CA" sz="1100" dirty="0">
                          <a:latin typeface="Times New Roman" panose="02020603050405020304" pitchFamily="18" charset="0"/>
                          <a:cs typeface="Times New Roman" panose="02020603050405020304" pitchFamily="18" charset="0"/>
                        </a:rPr>
                        <a:t>Stage</a:t>
                      </a:r>
                    </a:p>
                  </a:txBody>
                  <a:tcPr anchor="ctr">
                    <a:lnL>
                      <a:noFill/>
                    </a:lnL>
                    <a:lnR>
                      <a:noFill/>
                    </a:lnR>
                    <a:lnT>
                      <a:noFill/>
                    </a:lnT>
                    <a:lnB>
                      <a:noFill/>
                    </a:lnB>
                    <a:noFill/>
                  </a:tcPr>
                </a:tc>
                <a:tc>
                  <a:txBody>
                    <a:bodyPr/>
                    <a:lstStyle/>
                    <a:p>
                      <a:pPr>
                        <a:buNone/>
                      </a:pPr>
                      <a:r>
                        <a:rPr lang="en-CA" sz="1100" dirty="0">
                          <a:latin typeface="Times New Roman" panose="02020603050405020304" pitchFamily="18" charset="0"/>
                          <a:cs typeface="Times New Roman" panose="02020603050405020304" pitchFamily="18" charset="0"/>
                        </a:rPr>
                        <a:t>What happens</a:t>
                      </a:r>
                    </a:p>
                  </a:txBody>
                  <a:tcPr anchor="ctr">
                    <a:lnL>
                      <a:noFill/>
                    </a:lnL>
                    <a:lnR>
                      <a:noFill/>
                    </a:lnR>
                    <a:lnT>
                      <a:noFill/>
                    </a:lnT>
                    <a:lnB>
                      <a:noFill/>
                    </a:lnB>
                    <a:noFill/>
                  </a:tcPr>
                </a:tc>
                <a:extLst>
                  <a:ext uri="{0D108BD9-81ED-4DB2-BD59-A6C34878D82A}">
                    <a16:rowId xmlns:a16="http://schemas.microsoft.com/office/drawing/2014/main" val="2018800664"/>
                  </a:ext>
                </a:extLst>
              </a:tr>
              <a:tr h="0">
                <a:tc>
                  <a:txBody>
                    <a:bodyPr/>
                    <a:lstStyle/>
                    <a:p>
                      <a:pPr>
                        <a:buNone/>
                      </a:pPr>
                      <a:r>
                        <a:rPr lang="en-CA" sz="1100" dirty="0">
                          <a:latin typeface="Times New Roman" panose="02020603050405020304" pitchFamily="18" charset="0"/>
                          <a:cs typeface="Times New Roman" panose="02020603050405020304" pitchFamily="18" charset="0"/>
                        </a:rPr>
                        <a:t>Early (days 1–3)</a:t>
                      </a:r>
                    </a:p>
                  </a:txBody>
                  <a:tcPr anchor="ctr">
                    <a:lnL>
                      <a:noFill/>
                    </a:lnL>
                    <a:lnR>
                      <a:noFill/>
                    </a:lnR>
                    <a:lnT>
                      <a:noFill/>
                    </a:lnT>
                    <a:lnB>
                      <a:noFill/>
                    </a:lnB>
                    <a:noFill/>
                  </a:tcPr>
                </a:tc>
                <a:tc>
                  <a:txBody>
                    <a:bodyPr/>
                    <a:lstStyle/>
                    <a:p>
                      <a:pPr>
                        <a:buNone/>
                      </a:pPr>
                      <a:r>
                        <a:rPr lang="en-US" sz="1100">
                          <a:latin typeface="Times New Roman" panose="02020603050405020304" pitchFamily="18" charset="0"/>
                          <a:cs typeface="Times New Roman" panose="02020603050405020304" pitchFamily="18" charset="0"/>
                        </a:rPr>
                        <a:t>Big demand fluctuations → forecast still adjusting</a:t>
                      </a:r>
                    </a:p>
                  </a:txBody>
                  <a:tcPr anchor="ctr">
                    <a:lnL>
                      <a:noFill/>
                    </a:lnL>
                    <a:lnR>
                      <a:noFill/>
                    </a:lnR>
                    <a:lnT>
                      <a:noFill/>
                    </a:lnT>
                    <a:lnB>
                      <a:noFill/>
                    </a:lnB>
                    <a:noFill/>
                  </a:tcPr>
                </a:tc>
                <a:extLst>
                  <a:ext uri="{0D108BD9-81ED-4DB2-BD59-A6C34878D82A}">
                    <a16:rowId xmlns:a16="http://schemas.microsoft.com/office/drawing/2014/main" val="229945515"/>
                  </a:ext>
                </a:extLst>
              </a:tr>
              <a:tr h="0">
                <a:tc>
                  <a:txBody>
                    <a:bodyPr/>
                    <a:lstStyle/>
                    <a:p>
                      <a:pPr>
                        <a:buNone/>
                      </a:pPr>
                      <a:r>
                        <a:rPr lang="en-CA" sz="1100" dirty="0">
                          <a:latin typeface="Times New Roman" panose="02020603050405020304" pitchFamily="18" charset="0"/>
                          <a:cs typeface="Times New Roman" panose="02020603050405020304" pitchFamily="18" charset="0"/>
                        </a:rPr>
                        <a:t>Mid (days 4–6)</a:t>
                      </a:r>
                    </a:p>
                  </a:txBody>
                  <a:tcPr anchor="ctr">
                    <a:lnL>
                      <a:noFill/>
                    </a:lnL>
                    <a:lnR>
                      <a:noFill/>
                    </a:lnR>
                    <a:lnT>
                      <a:noFill/>
                    </a:lnT>
                    <a:lnB>
                      <a:noFill/>
                    </a:lnB>
                    <a:noFill/>
                  </a:tcPr>
                </a:tc>
                <a:tc>
                  <a:txBody>
                    <a:bodyPr/>
                    <a:lstStyle/>
                    <a:p>
                      <a:pPr>
                        <a:buNone/>
                      </a:pPr>
                      <a:r>
                        <a:rPr lang="en-US" sz="1100" dirty="0">
                          <a:latin typeface="Times New Roman" panose="02020603050405020304" pitchFamily="18" charset="0"/>
                          <a:cs typeface="Times New Roman" panose="02020603050405020304" pitchFamily="18" charset="0"/>
                        </a:rPr>
                        <a:t>Variation reduced → forecast settles near the mean</a:t>
                      </a:r>
                    </a:p>
                  </a:txBody>
                  <a:tcPr anchor="ctr">
                    <a:lnL>
                      <a:noFill/>
                    </a:lnL>
                    <a:lnR>
                      <a:noFill/>
                    </a:lnR>
                    <a:lnT>
                      <a:noFill/>
                    </a:lnT>
                    <a:lnB>
                      <a:noFill/>
                    </a:lnB>
                    <a:noFill/>
                  </a:tcPr>
                </a:tc>
                <a:extLst>
                  <a:ext uri="{0D108BD9-81ED-4DB2-BD59-A6C34878D82A}">
                    <a16:rowId xmlns:a16="http://schemas.microsoft.com/office/drawing/2014/main" val="3459662292"/>
                  </a:ext>
                </a:extLst>
              </a:tr>
              <a:tr h="0">
                <a:tc>
                  <a:txBody>
                    <a:bodyPr/>
                    <a:lstStyle/>
                    <a:p>
                      <a:pPr>
                        <a:buNone/>
                      </a:pPr>
                      <a:r>
                        <a:rPr lang="en-CA" sz="1100" dirty="0">
                          <a:latin typeface="Times New Roman" panose="02020603050405020304" pitchFamily="18" charset="0"/>
                          <a:cs typeface="Times New Roman" panose="02020603050405020304" pitchFamily="18" charset="0"/>
                        </a:rPr>
                        <a:t>Late (days 7–10)</a:t>
                      </a:r>
                    </a:p>
                  </a:txBody>
                  <a:tcPr anchor="ctr">
                    <a:lnL>
                      <a:noFill/>
                    </a:lnL>
                    <a:lnR>
                      <a:noFill/>
                    </a:lnR>
                    <a:lnT>
                      <a:noFill/>
                    </a:lnT>
                    <a:lnB>
                      <a:noFill/>
                    </a:lnB>
                    <a:noFill/>
                  </a:tcPr>
                </a:tc>
                <a:tc>
                  <a:txBody>
                    <a:bodyPr/>
                    <a:lstStyle/>
                    <a:p>
                      <a:pPr>
                        <a:buNone/>
                      </a:pPr>
                      <a:r>
                        <a:rPr lang="en-US" sz="1100" b="1" dirty="0">
                          <a:latin typeface="Times New Roman" panose="02020603050405020304" pitchFamily="18" charset="0"/>
                          <a:cs typeface="Times New Roman" panose="02020603050405020304" pitchFamily="18" charset="0"/>
                        </a:rPr>
                        <a:t>Steady forecast</a:t>
                      </a:r>
                      <a:r>
                        <a:rPr lang="en-US" sz="1100" dirty="0">
                          <a:latin typeface="Times New Roman" panose="02020603050405020304" pitchFamily="18" charset="0"/>
                          <a:cs typeface="Times New Roman" panose="02020603050405020304" pitchFamily="18" charset="0"/>
                        </a:rPr>
                        <a:t> ≈ 10 units/day</a:t>
                      </a:r>
                    </a:p>
                  </a:txBody>
                  <a:tcPr anchor="ctr">
                    <a:lnL>
                      <a:noFill/>
                    </a:lnL>
                    <a:lnR>
                      <a:noFill/>
                    </a:lnR>
                    <a:lnT>
                      <a:noFill/>
                    </a:lnT>
                    <a:lnB>
                      <a:noFill/>
                    </a:lnB>
                    <a:noFill/>
                  </a:tcPr>
                </a:tc>
                <a:extLst>
                  <a:ext uri="{0D108BD9-81ED-4DB2-BD59-A6C34878D82A}">
                    <a16:rowId xmlns:a16="http://schemas.microsoft.com/office/drawing/2014/main" val="4008660282"/>
                  </a:ext>
                </a:extLst>
              </a:tr>
            </a:tbl>
          </a:graphicData>
        </a:graphic>
      </p:graphicFrame>
    </p:spTree>
    <p:extLst>
      <p:ext uri="{BB962C8B-B14F-4D97-AF65-F5344CB8AC3E}">
        <p14:creationId xmlns:p14="http://schemas.microsoft.com/office/powerpoint/2010/main" val="27506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E5863D-6B97-31C3-9F68-93577CC37F18}"/>
              </a:ext>
            </a:extLst>
          </p:cNvPr>
          <p:cNvSpPr txBox="1"/>
          <p:nvPr/>
        </p:nvSpPr>
        <p:spPr>
          <a:xfrm>
            <a:off x="1278467" y="672743"/>
            <a:ext cx="2302933" cy="4801314"/>
          </a:xfrm>
          <a:prstGeom prst="rect">
            <a:avLst/>
          </a:prstGeom>
          <a:noFill/>
        </p:spPr>
        <p:txBody>
          <a:bodyPr wrap="square">
            <a:spAutoFit/>
          </a:bodyPr>
          <a:lstStyle/>
          <a:p>
            <a:r>
              <a:rPr lang="en-US" dirty="0"/>
              <a:t>	</a:t>
            </a:r>
            <a:r>
              <a:rPr lang="en-US" dirty="0" err="1"/>
              <a:t>ST_OutD</a:t>
            </a:r>
            <a:endParaRPr lang="en-US" dirty="0"/>
          </a:p>
          <a:p>
            <a:r>
              <a:rPr lang="en-US" dirty="0"/>
              <a:t>0	-45</a:t>
            </a:r>
          </a:p>
          <a:p>
            <a:r>
              <a:rPr lang="en-US" dirty="0"/>
              <a:t>1	-46.221</a:t>
            </a:r>
          </a:p>
          <a:p>
            <a:r>
              <a:rPr lang="en-US" dirty="0"/>
              <a:t>2	-55.15</a:t>
            </a:r>
          </a:p>
          <a:p>
            <a:r>
              <a:rPr lang="en-US" dirty="0"/>
              <a:t>3	-60.304</a:t>
            </a:r>
          </a:p>
          <a:p>
            <a:r>
              <a:rPr lang="en-US" dirty="0"/>
              <a:t>4	-60.308</a:t>
            </a:r>
          </a:p>
          <a:p>
            <a:r>
              <a:rPr lang="en-US" dirty="0"/>
              <a:t>5	-54.857</a:t>
            </a:r>
          </a:p>
          <a:p>
            <a:r>
              <a:rPr lang="en-US" dirty="0"/>
              <a:t>6	-43.852</a:t>
            </a:r>
          </a:p>
          <a:p>
            <a:r>
              <a:rPr lang="en-US" dirty="0"/>
              <a:t>7	-27.575</a:t>
            </a:r>
          </a:p>
          <a:p>
            <a:r>
              <a:rPr lang="en-US" dirty="0"/>
              <a:t>8	-9.95</a:t>
            </a:r>
          </a:p>
          <a:p>
            <a:r>
              <a:rPr lang="en-US" dirty="0"/>
              <a:t>9	3.422</a:t>
            </a:r>
          </a:p>
          <a:p>
            <a:r>
              <a:rPr lang="en-US" dirty="0"/>
              <a:t>10	12.41</a:t>
            </a:r>
          </a:p>
          <a:p>
            <a:r>
              <a:rPr lang="en-US" dirty="0"/>
              <a:t>11	17.524</a:t>
            </a:r>
          </a:p>
          <a:p>
            <a:r>
              <a:rPr lang="en-US" dirty="0"/>
              <a:t>12	19.603</a:t>
            </a:r>
          </a:p>
          <a:p>
            <a:r>
              <a:rPr lang="en-US" dirty="0"/>
              <a:t>13	19.557</a:t>
            </a:r>
          </a:p>
          <a:p>
            <a:r>
              <a:rPr lang="en-US" dirty="0"/>
              <a:t>14	18.194</a:t>
            </a:r>
          </a:p>
          <a:p>
            <a:r>
              <a:rPr lang="en-US" dirty="0"/>
              <a:t>15	16.144</a:t>
            </a:r>
          </a:p>
        </p:txBody>
      </p:sp>
      <p:sp>
        <p:nvSpPr>
          <p:cNvPr id="5" name="TextBox 4">
            <a:extLst>
              <a:ext uri="{FF2B5EF4-FFF2-40B4-BE49-F238E27FC236}">
                <a16:creationId xmlns:a16="http://schemas.microsoft.com/office/drawing/2014/main" id="{B32F4DBE-3BB3-7C3E-D127-AF9B39EA7612}"/>
              </a:ext>
            </a:extLst>
          </p:cNvPr>
          <p:cNvSpPr txBox="1"/>
          <p:nvPr/>
        </p:nvSpPr>
        <p:spPr>
          <a:xfrm>
            <a:off x="3763433" y="672743"/>
            <a:ext cx="2446867" cy="4801314"/>
          </a:xfrm>
          <a:prstGeom prst="rect">
            <a:avLst/>
          </a:prstGeom>
          <a:noFill/>
        </p:spPr>
        <p:txBody>
          <a:bodyPr wrap="square">
            <a:spAutoFit/>
          </a:bodyPr>
          <a:lstStyle/>
          <a:p>
            <a:r>
              <a:rPr lang="en-US" dirty="0"/>
              <a:t>	</a:t>
            </a:r>
            <a:r>
              <a:rPr lang="en-US" dirty="0" err="1"/>
              <a:t>ST_OutD</a:t>
            </a:r>
            <a:endParaRPr lang="en-US" dirty="0"/>
          </a:p>
          <a:p>
            <a:r>
              <a:rPr lang="en-US" dirty="0"/>
              <a:t>0	-45</a:t>
            </a:r>
          </a:p>
          <a:p>
            <a:r>
              <a:rPr lang="en-US" dirty="0"/>
              <a:t>1	-45.792</a:t>
            </a:r>
          </a:p>
          <a:p>
            <a:r>
              <a:rPr lang="en-US" dirty="0"/>
              <a:t>2	-53.756</a:t>
            </a:r>
          </a:p>
          <a:p>
            <a:r>
              <a:rPr lang="en-US" dirty="0"/>
              <a:t>3	-62.297</a:t>
            </a:r>
          </a:p>
          <a:p>
            <a:r>
              <a:rPr lang="en-US" dirty="0"/>
              <a:t>4	-66.668</a:t>
            </a:r>
          </a:p>
          <a:p>
            <a:r>
              <a:rPr lang="en-US" dirty="0"/>
              <a:t>5	-66.466</a:t>
            </a:r>
          </a:p>
          <a:p>
            <a:r>
              <a:rPr lang="en-US" dirty="0"/>
              <a:t>6	-61.249</a:t>
            </a:r>
          </a:p>
          <a:p>
            <a:r>
              <a:rPr lang="en-US" dirty="0"/>
              <a:t>7	-50.716</a:t>
            </a:r>
          </a:p>
          <a:p>
            <a:r>
              <a:rPr lang="en-US" dirty="0"/>
              <a:t>8	-34.892</a:t>
            </a:r>
          </a:p>
          <a:p>
            <a:r>
              <a:rPr lang="en-US" dirty="0"/>
              <a:t>9	-15.15</a:t>
            </a:r>
          </a:p>
          <a:p>
            <a:r>
              <a:rPr lang="en-US" dirty="0"/>
              <a:t>10	1.242</a:t>
            </a:r>
          </a:p>
          <a:p>
            <a:r>
              <a:rPr lang="en-US" dirty="0"/>
              <a:t>11	12.683</a:t>
            </a:r>
          </a:p>
          <a:p>
            <a:r>
              <a:rPr lang="en-US" dirty="0"/>
              <a:t>12	19.557</a:t>
            </a:r>
          </a:p>
          <a:p>
            <a:r>
              <a:rPr lang="en-US" dirty="0"/>
              <a:t>13	22.706</a:t>
            </a:r>
          </a:p>
          <a:p>
            <a:r>
              <a:rPr lang="en-US" dirty="0"/>
              <a:t>14	23.146</a:t>
            </a:r>
          </a:p>
          <a:p>
            <a:r>
              <a:rPr lang="en-US" dirty="0"/>
              <a:t>15	21.838</a:t>
            </a:r>
          </a:p>
        </p:txBody>
      </p:sp>
      <p:sp>
        <p:nvSpPr>
          <p:cNvPr id="13" name="TextBox 12">
            <a:extLst>
              <a:ext uri="{FF2B5EF4-FFF2-40B4-BE49-F238E27FC236}">
                <a16:creationId xmlns:a16="http://schemas.microsoft.com/office/drawing/2014/main" id="{BC2A3671-FD38-DE43-835F-9C2600375B2E}"/>
              </a:ext>
            </a:extLst>
          </p:cNvPr>
          <p:cNvSpPr txBox="1"/>
          <p:nvPr/>
        </p:nvSpPr>
        <p:spPr>
          <a:xfrm>
            <a:off x="6210300" y="822742"/>
            <a:ext cx="2700866" cy="4247317"/>
          </a:xfrm>
          <a:prstGeom prst="rect">
            <a:avLst/>
          </a:prstGeom>
          <a:noFill/>
        </p:spPr>
        <p:txBody>
          <a:bodyPr wrap="square">
            <a:spAutoFit/>
          </a:bodyPr>
          <a:lstStyle/>
          <a:p>
            <a:r>
              <a:rPr lang="nn-NO" dirty="0"/>
              <a:t>	STF_D</a:t>
            </a:r>
          </a:p>
          <a:p>
            <a:r>
              <a:rPr lang="nn-NO" dirty="0"/>
              <a:t>0	5</a:t>
            </a:r>
          </a:p>
          <a:p>
            <a:r>
              <a:rPr lang="nn-NO" dirty="0"/>
              <a:t>1	4.226</a:t>
            </a:r>
          </a:p>
          <a:p>
            <a:r>
              <a:rPr lang="nn-NO" dirty="0"/>
              <a:t>2	-2.721</a:t>
            </a:r>
          </a:p>
          <a:p>
            <a:r>
              <a:rPr lang="nn-NO" dirty="0"/>
              <a:t>3	-6.237</a:t>
            </a:r>
          </a:p>
          <a:p>
            <a:r>
              <a:rPr lang="nn-NO" dirty="0"/>
              <a:t>4	-4.209</a:t>
            </a:r>
          </a:p>
          <a:p>
            <a:r>
              <a:rPr lang="nn-NO" dirty="0"/>
              <a:t>5	1.756</a:t>
            </a:r>
          </a:p>
          <a:p>
            <a:r>
              <a:rPr lang="nn-NO" dirty="0"/>
              <a:t>6	9.899</a:t>
            </a:r>
          </a:p>
          <a:p>
            <a:r>
              <a:rPr lang="nn-NO" dirty="0"/>
              <a:t>7	19.804</a:t>
            </a:r>
          </a:p>
          <a:p>
            <a:r>
              <a:rPr lang="nn-NO" dirty="0"/>
              <a:t>8	30.651</a:t>
            </a:r>
          </a:p>
          <a:p>
            <a:r>
              <a:rPr lang="nn-NO" dirty="0"/>
              <a:t>9	40.438</a:t>
            </a:r>
          </a:p>
          <a:p>
            <a:r>
              <a:rPr lang="nn-NO" dirty="0"/>
              <a:t>10	47.916</a:t>
            </a:r>
          </a:p>
          <a:p>
            <a:r>
              <a:rPr lang="nn-NO" dirty="0"/>
              <a:t>11	52.949</a:t>
            </a:r>
          </a:p>
          <a:p>
            <a:r>
              <a:rPr lang="nn-NO" dirty="0"/>
              <a:t>12	55.718</a:t>
            </a:r>
          </a:p>
          <a:p>
            <a:r>
              <a:rPr lang="nn-NO" dirty="0"/>
              <a:t>13	56.946</a:t>
            </a:r>
          </a:p>
        </p:txBody>
      </p:sp>
      <p:sp>
        <p:nvSpPr>
          <p:cNvPr id="15" name="TextBox 14">
            <a:extLst>
              <a:ext uri="{FF2B5EF4-FFF2-40B4-BE49-F238E27FC236}">
                <a16:creationId xmlns:a16="http://schemas.microsoft.com/office/drawing/2014/main" id="{DABBC9DB-7EE8-F138-F88F-7A145C46213A}"/>
              </a:ext>
            </a:extLst>
          </p:cNvPr>
          <p:cNvSpPr txBox="1"/>
          <p:nvPr/>
        </p:nvSpPr>
        <p:spPr>
          <a:xfrm>
            <a:off x="8597900" y="822741"/>
            <a:ext cx="2205567" cy="4247317"/>
          </a:xfrm>
          <a:prstGeom prst="rect">
            <a:avLst/>
          </a:prstGeom>
          <a:noFill/>
        </p:spPr>
        <p:txBody>
          <a:bodyPr wrap="square">
            <a:spAutoFit/>
          </a:bodyPr>
          <a:lstStyle/>
          <a:p>
            <a:r>
              <a:rPr lang="en-US" dirty="0"/>
              <a:t>	</a:t>
            </a:r>
            <a:r>
              <a:rPr lang="en-US" dirty="0" err="1"/>
              <a:t>RStockOut</a:t>
            </a:r>
            <a:endParaRPr lang="en-US" dirty="0"/>
          </a:p>
          <a:p>
            <a:r>
              <a:rPr lang="en-US" dirty="0"/>
              <a:t>0	0.5</a:t>
            </a:r>
          </a:p>
          <a:p>
            <a:r>
              <a:rPr lang="en-US" dirty="0"/>
              <a:t>1	0.995</a:t>
            </a:r>
          </a:p>
          <a:p>
            <a:r>
              <a:rPr lang="en-US" dirty="0"/>
              <a:t>2	3.374</a:t>
            </a:r>
          </a:p>
          <a:p>
            <a:r>
              <a:rPr lang="en-US" dirty="0"/>
              <a:t>3	5.331</a:t>
            </a:r>
          </a:p>
          <a:p>
            <a:r>
              <a:rPr lang="en-US" dirty="0"/>
              <a:t>4	6.598</a:t>
            </a:r>
          </a:p>
          <a:p>
            <a:r>
              <a:rPr lang="en-US" dirty="0"/>
              <a:t>5	7.51</a:t>
            </a:r>
          </a:p>
          <a:p>
            <a:r>
              <a:rPr lang="en-US" dirty="0"/>
              <a:t>6	8.152</a:t>
            </a:r>
          </a:p>
          <a:p>
            <a:r>
              <a:rPr lang="en-US" dirty="0"/>
              <a:t>7	8.63</a:t>
            </a:r>
          </a:p>
          <a:p>
            <a:r>
              <a:rPr lang="en-US" dirty="0"/>
              <a:t>8	8.964</a:t>
            </a:r>
          </a:p>
          <a:p>
            <a:r>
              <a:rPr lang="en-US" dirty="0"/>
              <a:t>9	9.29</a:t>
            </a:r>
          </a:p>
          <a:p>
            <a:r>
              <a:rPr lang="en-US" dirty="0"/>
              <a:t>10	9.593</a:t>
            </a:r>
          </a:p>
          <a:p>
            <a:r>
              <a:rPr lang="en-US" dirty="0"/>
              <a:t>11	9.738</a:t>
            </a:r>
          </a:p>
          <a:p>
            <a:r>
              <a:rPr lang="en-US" dirty="0"/>
              <a:t>12	9.85</a:t>
            </a:r>
          </a:p>
          <a:p>
            <a:r>
              <a:rPr lang="en-US" dirty="0"/>
              <a:t>13	9.928</a:t>
            </a:r>
          </a:p>
        </p:txBody>
      </p:sp>
    </p:spTree>
    <p:extLst>
      <p:ext uri="{BB962C8B-B14F-4D97-AF65-F5344CB8AC3E}">
        <p14:creationId xmlns:p14="http://schemas.microsoft.com/office/powerpoint/2010/main" val="188878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780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9D053C-6BC9-D947-8129-5E1BE1834338}"/>
              </a:ext>
            </a:extLst>
          </p:cNvPr>
          <p:cNvSpPr txBox="1">
            <a:spLocks/>
          </p:cNvSpPr>
          <p:nvPr/>
        </p:nvSpPr>
        <p:spPr>
          <a:xfrm>
            <a:off x="1003203" y="680645"/>
            <a:ext cx="8274611" cy="1161034"/>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Franklin Gothic Medium" panose="020B0603020102020204" pitchFamily="34" charset="0"/>
                <a:ea typeface="+mj-ea"/>
                <a:cs typeface="+mj-cs"/>
              </a:defRPr>
            </a:lvl1pPr>
          </a:lstStyle>
          <a:p>
            <a:r>
              <a:rPr lang="en-US" dirty="0"/>
              <a:t>RESEARCH PROGRESS</a:t>
            </a:r>
          </a:p>
        </p:txBody>
      </p:sp>
      <p:sp>
        <p:nvSpPr>
          <p:cNvPr id="5" name="Subtitle 2">
            <a:extLst>
              <a:ext uri="{FF2B5EF4-FFF2-40B4-BE49-F238E27FC236}">
                <a16:creationId xmlns:a16="http://schemas.microsoft.com/office/drawing/2014/main" id="{7FCA9C98-D439-F642-A353-1E534465B25E}"/>
              </a:ext>
            </a:extLst>
          </p:cNvPr>
          <p:cNvSpPr txBox="1">
            <a:spLocks/>
          </p:cNvSpPr>
          <p:nvPr/>
        </p:nvSpPr>
        <p:spPr>
          <a:xfrm>
            <a:off x="1003204" y="3443910"/>
            <a:ext cx="6387623" cy="1655762"/>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Reported by</a:t>
            </a:r>
          </a:p>
          <a:p>
            <a:r>
              <a:rPr lang="en-US" dirty="0"/>
              <a:t>Student’s name: S M Atikur Rahman</a:t>
            </a:r>
          </a:p>
          <a:p>
            <a:r>
              <a:rPr lang="en-US" dirty="0"/>
              <a:t>Date: 11/20/2025</a:t>
            </a:r>
          </a:p>
        </p:txBody>
      </p:sp>
    </p:spTree>
    <p:extLst>
      <p:ext uri="{BB962C8B-B14F-4D97-AF65-F5344CB8AC3E}">
        <p14:creationId xmlns:p14="http://schemas.microsoft.com/office/powerpoint/2010/main" val="387939806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CED1399-DE95-441C-9FA7-10BEC5E5A1E2}">
  <we:reference id="wa104381909" version="3.19.0.0" store="en-US" storeType="OMEX"/>
  <we:alternateReferences>
    <we:reference id="WA104381909" version="3.19.0.0" store="WA10438190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22821</TotalTime>
  <Words>3199</Words>
  <Application>Microsoft Office PowerPoint</Application>
  <PresentationFormat>Widescreen</PresentationFormat>
  <Paragraphs>563</Paragraphs>
  <Slides>59</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Aptos</vt:lpstr>
      <vt:lpstr>Arial</vt:lpstr>
      <vt:lpstr>Cambria Math</vt:lpstr>
      <vt:lpstr>Open Sans Semibold</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Duran, Francisco J</dc:creator>
  <cp:lastModifiedBy>Rahman, S M Atikur</cp:lastModifiedBy>
  <cp:revision>4</cp:revision>
  <dcterms:created xsi:type="dcterms:W3CDTF">2021-07-15T21:16:15Z</dcterms:created>
  <dcterms:modified xsi:type="dcterms:W3CDTF">2025-12-11T17:25:53Z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73649dc-6fee-4eb8-a128-734c3c842ea8_Enabled">
    <vt:lpwstr>true</vt:lpwstr>
  </property>
  <property fmtid="{D5CDD505-2E9C-101B-9397-08002B2CF9AE}" pid="3" name="MSIP_Label_b73649dc-6fee-4eb8-a128-734c3c842ea8_SetDate">
    <vt:lpwstr>2023-08-28T01:37:30Z</vt:lpwstr>
  </property>
  <property fmtid="{D5CDD505-2E9C-101B-9397-08002B2CF9AE}" pid="4" name="MSIP_Label_b73649dc-6fee-4eb8-a128-734c3c842ea8_Method">
    <vt:lpwstr>Standard</vt:lpwstr>
  </property>
  <property fmtid="{D5CDD505-2E9C-101B-9397-08002B2CF9AE}" pid="5" name="MSIP_Label_b73649dc-6fee-4eb8-a128-734c3c842ea8_Name">
    <vt:lpwstr>defa4170-0d19-0005-0004-bc88714345d2</vt:lpwstr>
  </property>
  <property fmtid="{D5CDD505-2E9C-101B-9397-08002B2CF9AE}" pid="6" name="MSIP_Label_b73649dc-6fee-4eb8-a128-734c3c842ea8_SiteId">
    <vt:lpwstr>857c21d2-1a16-43a4-90cf-d57f3fab9d2f</vt:lpwstr>
  </property>
  <property fmtid="{D5CDD505-2E9C-101B-9397-08002B2CF9AE}" pid="7" name="MSIP_Label_b73649dc-6fee-4eb8-a128-734c3c842ea8_ActionId">
    <vt:lpwstr>d4ef1f15-c63f-4e86-95aa-9b593eaedeb1</vt:lpwstr>
  </property>
  <property fmtid="{D5CDD505-2E9C-101B-9397-08002B2CF9AE}" pid="8" name="MSIP_Label_b73649dc-6fee-4eb8-a128-734c3c842ea8_ContentBits">
    <vt:lpwstr>0</vt:lpwstr>
  </property>
</Properties>
</file>